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1"/>
  </p:notesMasterIdLst>
  <p:sldIdLst>
    <p:sldId id="256" r:id="rId2"/>
    <p:sldId id="364" r:id="rId3"/>
    <p:sldId id="257" r:id="rId4"/>
    <p:sldId id="358" r:id="rId5"/>
    <p:sldId id="260" r:id="rId6"/>
    <p:sldId id="261" r:id="rId7"/>
    <p:sldId id="346" r:id="rId8"/>
    <p:sldId id="262" r:id="rId9"/>
    <p:sldId id="263" r:id="rId10"/>
    <p:sldId id="270" r:id="rId11"/>
    <p:sldId id="265" r:id="rId12"/>
    <p:sldId id="266" r:id="rId13"/>
    <p:sldId id="267" r:id="rId14"/>
    <p:sldId id="268" r:id="rId15"/>
    <p:sldId id="269" r:id="rId16"/>
    <p:sldId id="357" r:id="rId17"/>
    <p:sldId id="271" r:id="rId18"/>
    <p:sldId id="320" r:id="rId19"/>
    <p:sldId id="274" r:id="rId20"/>
    <p:sldId id="321" r:id="rId21"/>
    <p:sldId id="331" r:id="rId22"/>
    <p:sldId id="327" r:id="rId23"/>
    <p:sldId id="330" r:id="rId24"/>
    <p:sldId id="277" r:id="rId25"/>
    <p:sldId id="363" r:id="rId26"/>
    <p:sldId id="278" r:id="rId27"/>
    <p:sldId id="279" r:id="rId28"/>
    <p:sldId id="280" r:id="rId29"/>
    <p:sldId id="282" r:id="rId30"/>
    <p:sldId id="283" r:id="rId31"/>
    <p:sldId id="284" r:id="rId32"/>
    <p:sldId id="288" r:id="rId33"/>
    <p:sldId id="289" r:id="rId34"/>
    <p:sldId id="290" r:id="rId35"/>
    <p:sldId id="291" r:id="rId36"/>
    <p:sldId id="328" r:id="rId37"/>
    <p:sldId id="292" r:id="rId38"/>
    <p:sldId id="294" r:id="rId39"/>
    <p:sldId id="295" r:id="rId40"/>
    <p:sldId id="298" r:id="rId41"/>
    <p:sldId id="299" r:id="rId42"/>
    <p:sldId id="300" r:id="rId43"/>
    <p:sldId id="301" r:id="rId44"/>
    <p:sldId id="303" r:id="rId45"/>
    <p:sldId id="304" r:id="rId46"/>
    <p:sldId id="309" r:id="rId47"/>
    <p:sldId id="310" r:id="rId48"/>
    <p:sldId id="313" r:id="rId49"/>
    <p:sldId id="314" r:id="rId50"/>
    <p:sldId id="316" r:id="rId51"/>
    <p:sldId id="317" r:id="rId52"/>
    <p:sldId id="352" r:id="rId53"/>
    <p:sldId id="353" r:id="rId54"/>
    <p:sldId id="354" r:id="rId55"/>
    <p:sldId id="355" r:id="rId56"/>
    <p:sldId id="335" r:id="rId57"/>
    <p:sldId id="336" r:id="rId58"/>
    <p:sldId id="337" r:id="rId59"/>
    <p:sldId id="343" r:id="rId60"/>
    <p:sldId id="344" r:id="rId61"/>
    <p:sldId id="345" r:id="rId62"/>
    <p:sldId id="318" r:id="rId63"/>
    <p:sldId id="319" r:id="rId64"/>
    <p:sldId id="329" r:id="rId65"/>
    <p:sldId id="297" r:id="rId66"/>
    <p:sldId id="322" r:id="rId67"/>
    <p:sldId id="333" r:id="rId68"/>
    <p:sldId id="362" r:id="rId69"/>
    <p:sldId id="332" r:id="rId70"/>
    <p:sldId id="347" r:id="rId71"/>
    <p:sldId id="348" r:id="rId72"/>
    <p:sldId id="349" r:id="rId73"/>
    <p:sldId id="350" r:id="rId74"/>
    <p:sldId id="351" r:id="rId75"/>
    <p:sldId id="360" r:id="rId76"/>
    <p:sldId id="361" r:id="rId77"/>
    <p:sldId id="359" r:id="rId78"/>
    <p:sldId id="365" r:id="rId79"/>
    <p:sldId id="356" r:id="rId80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Jenner" initials="MJ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AF923C-8D5F-1841-9FFD-FD266325232B}" v="23" dt="2019-10-07T21:23:27.8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30" autoAdjust="0"/>
    <p:restoredTop sz="78912"/>
  </p:normalViewPr>
  <p:slideViewPr>
    <p:cSldViewPr snapToGrid="0">
      <p:cViewPr varScale="1">
        <p:scale>
          <a:sx n="127" d="100"/>
          <a:sy n="127" d="100"/>
        </p:scale>
        <p:origin x="2032" y="176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2" d="100"/>
        <a:sy n="112" d="100"/>
      </p:scale>
      <p:origin x="0" y="-170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1-02T14:36:18.282" idx="3">
    <p:pos x="2722" y="1294"/>
    <p:text>This should always be the first slide of the presentation.</p:text>
    <p:extLst>
      <p:ext uri="{C676402C-5697-4E1C-873F-D02D1690AC5C}">
        <p15:threadingInfo xmlns:p15="http://schemas.microsoft.com/office/powerpoint/2012/main" timeZoneBias="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68056-8104-2C43-9AAF-B7D21F1FE230}" type="datetimeFigureOut">
              <a:rPr lang="en-US" smtClean="0"/>
              <a:t>10/8/20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AA622-982E-6F45-96CD-2C493BE977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814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AA622-982E-6F45-96CD-2C493BE9775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578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at </a:t>
            </a:r>
            <a:r>
              <a:rPr lang="en-US" dirty="0" err="1"/>
              <a:t>Solent</a:t>
            </a:r>
            <a:r>
              <a:rPr lang="en-US" dirty="0"/>
              <a:t> we use the author date Harvard referencing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19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InTEXT</a:t>
            </a:r>
            <a:r>
              <a:rPr lang="en-US" dirty="0"/>
              <a:t> reference:</a:t>
            </a:r>
            <a:r>
              <a:rPr lang="en-US" baseline="0" dirty="0"/>
              <a:t> </a:t>
            </a:r>
            <a:r>
              <a:rPr lang="en-US" dirty="0"/>
              <a:t> second name date and page number in brackets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9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corresponding reference list item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47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list contains all the sources you have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82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list contains all the sources you have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9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AA622-982E-6F45-96CD-2C493BE9775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567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 example of </a:t>
            </a:r>
            <a:r>
              <a:rPr lang="en-US" dirty="0" err="1"/>
              <a:t>InTEXT</a:t>
            </a:r>
            <a:r>
              <a:rPr lang="en-US" dirty="0"/>
              <a:t> reference and and their corresponding reference list items. NOTE: </a:t>
            </a:r>
            <a:r>
              <a:rPr lang="en-US" dirty="0" err="1"/>
              <a:t>Althought</a:t>
            </a:r>
            <a:r>
              <a:rPr lang="en-US" dirty="0"/>
              <a:t> this example</a:t>
            </a:r>
            <a:r>
              <a:rPr lang="en-US" baseline="0" dirty="0"/>
              <a:t> is Harvard referencing it does not use the exact same style of formatting we use here at </a:t>
            </a:r>
            <a:r>
              <a:rPr lang="en-US" baseline="0" dirty="0" err="1"/>
              <a:t>Solent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01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the same author but</a:t>
            </a:r>
            <a:r>
              <a:rPr lang="en-US" baseline="0" dirty="0"/>
              <a:t> reference a number of their</a:t>
            </a:r>
            <a:r>
              <a:rPr lang="en-US" dirty="0"/>
              <a:t> books add a,</a:t>
            </a:r>
            <a:r>
              <a:rPr lang="en-US" baseline="0" dirty="0"/>
              <a:t> b, c </a:t>
            </a:r>
            <a:r>
              <a:rPr lang="en-US" baseline="0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07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an image but do not have author or title describe the image and use the website as the author/ originator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102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Place short citations within the body of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81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AA622-982E-6F45-96CD-2C493BE9775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406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Longer quotations as separate paragraphs make sure these are single line spacing  you could place these in italics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983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you can</a:t>
            </a:r>
            <a:r>
              <a:rPr lang="en-US" baseline="0" dirty="0"/>
              <a:t> </a:t>
            </a:r>
            <a:r>
              <a:rPr lang="en-US" dirty="0"/>
              <a:t>indent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31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61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it</a:t>
            </a:r>
            <a:r>
              <a:rPr lang="en-US" baseline="0" dirty="0"/>
              <a:t> </a:t>
            </a:r>
            <a:r>
              <a:rPr lang="en-US" dirty="0"/>
              <a:t>can make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389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break an assignment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934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at some ideas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124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look at other ideas they might challenge</a:t>
            </a:r>
            <a:r>
              <a:rPr lang="en-US" baseline="0" dirty="0"/>
              <a:t> or conflict. - </a:t>
            </a:r>
            <a:r>
              <a:rPr lang="en-US" dirty="0"/>
              <a:t>Balance</a:t>
            </a:r>
            <a:r>
              <a:rPr lang="en-US" baseline="0" dirty="0"/>
              <a:t> the pros &amp; cons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014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Words to use when presenting other peoples ideas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887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Words to use to set out counterarguments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692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it could look in the flow</a:t>
            </a:r>
            <a:r>
              <a:rPr lang="en-US" baseline="0" dirty="0"/>
              <a:t> of your report,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20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AA622-982E-6F45-96CD-2C493BE9775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644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Avoid using “I”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729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541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matter what style you may use for referencing and academic writing make sure you keep it uniformed and consistent throughout your reports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039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good use of word processing style sheets for titles subtitles quotes and citations and body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554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tools such as </a:t>
            </a:r>
            <a:r>
              <a:rPr lang="en-US" dirty="0" err="1"/>
              <a:t>Refworks.com</a:t>
            </a:r>
            <a:r>
              <a:rPr lang="en-US" dirty="0"/>
              <a:t> to support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655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AAA622-982E-6F45-96CD-2C493BE9775F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9581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</a:t>
            </a:r>
            <a:r>
              <a:rPr lang="en-US" baseline="0" dirty="0"/>
              <a:t> not reference to </a:t>
            </a:r>
            <a:r>
              <a:rPr lang="en-US" dirty="0" err="1"/>
              <a:t>wikipedia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Industrial_and_organizational_psychology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AA622-982E-6F45-96CD-2C493BE9775F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5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use the references to find original sources</a:t>
            </a:r>
            <a:r>
              <a:rPr lang="en-US" baseline="0" dirty="0"/>
              <a:t> and references to them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Industrial_and_organizational_psychology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AA622-982E-6F45-96CD-2C493BE9775F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139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you can reference you will need to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0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need to reference first it is academic integrity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need to reference first it is academic integrity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20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avoid passing off other peoples work as your own as this would be described as plagiarism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37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 number of types of referencing systems such as footnote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33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Author date system</a:t>
            </a:r>
          </a:p>
          <a:p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Author details (surname first) – use a corporate author/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organisation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if no individual is named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Year the material was published/created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Title details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Publication details – where and by whom a document was published (not always given for electronic material)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03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8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emf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55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295" cy="514436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bg1"/>
                </a:solidFill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" y="0"/>
            <a:ext cx="9145295" cy="514436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AMEND </a:t>
            </a:r>
            <a:br>
              <a:rPr lang="en-US"/>
            </a:br>
            <a:r>
              <a:rPr lang="en-US"/>
              <a:t>title</a:t>
            </a:r>
            <a:endParaRPr lang="en-GB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bg1"/>
                </a:solidFill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295" cy="514436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bg1"/>
                </a:solidFill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295" cy="514436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tx1"/>
                </a:solidFill>
                <a:latin typeface="+mj-lt"/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295" cy="514436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bg1"/>
                </a:solidFill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295" cy="514436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tx1"/>
                </a:solidFill>
                <a:latin typeface="+mj-lt"/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 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293" cy="514436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bg1"/>
                </a:solidFill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 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293" cy="514436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bg1"/>
                </a:solidFill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293" cy="514436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AMEND title</a:t>
            </a:r>
            <a:endParaRPr lang="en-GB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bg1"/>
                </a:solidFill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</a:t>
            </a:r>
          </a:p>
          <a:p>
            <a:r>
              <a:rPr lang="en-US"/>
              <a:t>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293" cy="514436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tx1"/>
                </a:solidFill>
                <a:latin typeface="+mj-lt"/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cast_Title">
    <p:bg>
      <p:bgPr>
        <a:solidFill>
          <a:srgbClr val="E125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CAA1081-67E6-5E41-A0F7-7E68A9E13674}"/>
              </a:ext>
            </a:extLst>
          </p:cNvPr>
          <p:cNvSpPr/>
          <p:nvPr userDrawn="1"/>
        </p:nvSpPr>
        <p:spPr>
          <a:xfrm>
            <a:off x="0" y="4092316"/>
            <a:ext cx="9144000" cy="10511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43CBD91-FE2B-F542-89FF-4297FC5164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71B224-62B8-6D49-9FB2-F91F3DACE706}"/>
              </a:ext>
            </a:extLst>
          </p:cNvPr>
          <p:cNvSpPr txBox="1"/>
          <p:nvPr userDrawn="1"/>
        </p:nvSpPr>
        <p:spPr>
          <a:xfrm>
            <a:off x="101185" y="4817942"/>
            <a:ext cx="23471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50" dirty="0">
                <a:solidFill>
                  <a:schemeClr val="bg1"/>
                </a:solidFill>
              </a:rPr>
              <a:t>Martin Reid – </a:t>
            </a:r>
            <a:r>
              <a:rPr lang="en-US" sz="1050" dirty="0" err="1">
                <a:solidFill>
                  <a:schemeClr val="bg1"/>
                </a:solidFill>
              </a:rPr>
              <a:t>martin.reid@solent.ac.uk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61CCF6E-3399-F64E-8E83-5916BB6417B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50138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293" cy="514436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AMEND </a:t>
            </a:r>
            <a:br>
              <a:rPr lang="en-US"/>
            </a:br>
            <a:r>
              <a:rPr lang="en-US"/>
              <a:t>title</a:t>
            </a:r>
            <a:endParaRPr lang="en-GB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tx1"/>
                </a:solidFill>
                <a:latin typeface="+mj-lt"/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</a:t>
            </a:r>
            <a:r>
              <a:rPr lang="en-US" err="1"/>
              <a:t>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3"/>
            <a:ext cx="9145295" cy="514436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071124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41" spc="34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AMEND </a:t>
            </a:r>
            <a:br>
              <a:rPr lang="en-US"/>
            </a:br>
            <a:r>
              <a:rPr lang="en-US"/>
              <a:t>title</a:t>
            </a:r>
            <a:endParaRPr lang="en-GB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360" y="2166574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21" cap="all" spc="136" baseline="0">
                <a:solidFill>
                  <a:schemeClr val="tx1"/>
                </a:solidFill>
                <a:latin typeface="+mj-lt"/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293" cy="514436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595825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691275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tx1"/>
                </a:solidFill>
                <a:latin typeface="+mj-lt"/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293" cy="514436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bg1"/>
                </a:solidFill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293" cy="514436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bg1"/>
                </a:solidFill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292" cy="514436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18312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AMEND title</a:t>
            </a:r>
            <a:endParaRPr lang="en-GB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13763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tx1"/>
                </a:solidFill>
                <a:latin typeface="+mj-lt"/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292" cy="514436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bg1"/>
                </a:solidFill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292" cy="514436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tx1"/>
                </a:solidFill>
                <a:latin typeface="+mj-lt"/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5292" cy="5144361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bg1"/>
                </a:solidFill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5292" cy="514436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bg1"/>
                </a:solidFill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E14654E-5667-9548-B170-6A2B75C11144}"/>
              </a:ext>
            </a:extLst>
          </p:cNvPr>
          <p:cNvSpPr/>
          <p:nvPr userDrawn="1"/>
        </p:nvSpPr>
        <p:spPr>
          <a:xfrm>
            <a:off x="0" y="5456421"/>
            <a:ext cx="12192000" cy="14015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87555E-A2FA-F541-841E-92478976B1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3459" y="1684260"/>
            <a:ext cx="8896037" cy="1325563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0500">
                <a:solidFill>
                  <a:schemeClr val="bg1"/>
                </a:solidFill>
                <a:latin typeface="DIN Condensed Light" panose="020B0506040000020204" pitchFamily="34" charset="77"/>
                <a:ea typeface="DIN Condensed Light" panose="020B0506040000020204" pitchFamily="34" charset="77"/>
              </a:defRPr>
            </a:lvl1pPr>
          </a:lstStyle>
          <a:p>
            <a:r>
              <a:rPr lang="en-GB" dirty="0"/>
              <a:t>ADD TITLE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2DDC8-BEF9-814D-8C49-32EA6204D4DA}"/>
              </a:ext>
            </a:extLst>
          </p:cNvPr>
          <p:cNvSpPr txBox="1"/>
          <p:nvPr userDrawn="1"/>
        </p:nvSpPr>
        <p:spPr>
          <a:xfrm>
            <a:off x="134913" y="6423923"/>
            <a:ext cx="3074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</a:rPr>
              <a:t>Martin Reid – </a:t>
            </a:r>
            <a:r>
              <a:rPr lang="en-US" sz="1400" dirty="0" err="1">
                <a:solidFill>
                  <a:schemeClr val="bg1"/>
                </a:solidFill>
              </a:rPr>
              <a:t>martin.reid@solent.ac.uk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Text Placeholder 13">
            <a:extLst>
              <a:ext uri="{FF2B5EF4-FFF2-40B4-BE49-F238E27FC236}">
                <a16:creationId xmlns:a16="http://schemas.microsoft.com/office/drawing/2014/main" id="{C2E4989C-E755-7F42-B793-0F1E1C8791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0939" y="5821011"/>
            <a:ext cx="5607415" cy="75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4000" spc="345" baseline="0">
                <a:solidFill>
                  <a:schemeClr val="bg1"/>
                </a:solidFill>
                <a:latin typeface="DIN Condensed Light" panose="020B0506040000020204" pitchFamily="34" charset="77"/>
                <a:ea typeface="DIN Condensed Light" panose="020B0506040000020204" pitchFamily="34" charset="77"/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04374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5292" cy="514436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bg1"/>
                </a:solidFill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5292" cy="514436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bg1"/>
                </a:solidFill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5292" cy="514436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bg1"/>
                </a:solidFill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36050" y="4753440"/>
            <a:ext cx="1864821" cy="137531"/>
          </a:xfrm>
          <a:prstGeom prst="rect">
            <a:avLst/>
          </a:prstGeom>
        </p:spPr>
        <p:txBody>
          <a:bodyPr/>
          <a:lstStyle/>
          <a:p>
            <a:fld id="{3B9CD0AC-EB2B-4CC7-9248-133F3FCBBCD8}" type="datetime1">
              <a:rPr lang="en-GB" smtClean="0"/>
              <a:t>08/10/2020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1607" y="4753440"/>
            <a:ext cx="5704444" cy="137531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0874" y="4753440"/>
            <a:ext cx="684910" cy="137531"/>
          </a:xfrm>
          <a:prstGeom prst="rect">
            <a:avLst/>
          </a:prstGeom>
        </p:spPr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31608" y="1061415"/>
            <a:ext cx="8376365" cy="358415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31608" y="695595"/>
            <a:ext cx="8376365" cy="3207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33" spc="259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SUBHEADER</a:t>
            </a:r>
            <a:endParaRPr lang="en-GB"/>
          </a:p>
        </p:txBody>
      </p:sp>
      <p:sp>
        <p:nvSpPr>
          <p:cNvPr id="9" name="Title 6"/>
          <p:cNvSpPr>
            <a:spLocks noGrp="1"/>
          </p:cNvSpPr>
          <p:nvPr>
            <p:ph type="title" hasCustomPrompt="1"/>
          </p:nvPr>
        </p:nvSpPr>
        <p:spPr>
          <a:xfrm>
            <a:off x="431608" y="262506"/>
            <a:ext cx="8376365" cy="3861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49" baseline="0"/>
            </a:lvl1pPr>
          </a:lstStyle>
          <a:p>
            <a:r>
              <a:rPr lang="en-US"/>
              <a:t>HEADER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36050" y="4753440"/>
            <a:ext cx="1864821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08/10/2020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1607" y="4753440"/>
            <a:ext cx="5704444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0874" y="4753440"/>
            <a:ext cx="684910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3"/>
          </p:nvPr>
        </p:nvSpPr>
        <p:spPr>
          <a:xfrm>
            <a:off x="4831997" y="2"/>
            <a:ext cx="4312004" cy="5143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431607" y="1061415"/>
            <a:ext cx="4205561" cy="35841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31607" y="695595"/>
            <a:ext cx="4205561" cy="3207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33" spc="259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SUBHEADER</a:t>
            </a:r>
            <a:endParaRPr lang="en-GB"/>
          </a:p>
        </p:txBody>
      </p:sp>
      <p:sp>
        <p:nvSpPr>
          <p:cNvPr id="17" name="Title 6"/>
          <p:cNvSpPr>
            <a:spLocks noGrp="1"/>
          </p:cNvSpPr>
          <p:nvPr>
            <p:ph type="title" hasCustomPrompt="1"/>
          </p:nvPr>
        </p:nvSpPr>
        <p:spPr>
          <a:xfrm>
            <a:off x="431607" y="262506"/>
            <a:ext cx="4205561" cy="38610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49">
                <a:solidFill>
                  <a:schemeClr val="bg1"/>
                </a:solidFill>
              </a:defRPr>
            </a:lvl1pPr>
          </a:lstStyle>
          <a:p>
            <a:r>
              <a:rPr lang="en-US"/>
              <a:t>HEADER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608" y="262506"/>
            <a:ext cx="8254175" cy="3861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745" y="2969231"/>
            <a:ext cx="2280908" cy="1531448"/>
          </a:xfrm>
          <a:prstGeom prst="rect">
            <a:avLst/>
          </a:prstGeom>
        </p:spPr>
        <p:txBody>
          <a:bodyPr/>
          <a:lstStyle>
            <a:lvl1pPr algn="ctr">
              <a:spcAft>
                <a:spcPts val="408"/>
              </a:spcAft>
              <a:defRPr sz="748" spc="218" baseline="0"/>
            </a:lvl1pPr>
            <a:lvl2pPr algn="ctr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36050" y="4753440"/>
            <a:ext cx="1864821" cy="137531"/>
          </a:xfrm>
          <a:prstGeom prst="rect">
            <a:avLst/>
          </a:prstGeom>
        </p:spPr>
        <p:txBody>
          <a:bodyPr/>
          <a:lstStyle/>
          <a:p>
            <a:fld id="{38D35A4E-DED3-46A1-A7CF-EEE1AC785408}" type="datetime1">
              <a:rPr lang="en-GB" smtClean="0"/>
              <a:t>08/10/2020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1607" y="4753440"/>
            <a:ext cx="5704444" cy="137531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0874" y="4753440"/>
            <a:ext cx="684910" cy="137531"/>
          </a:xfrm>
          <a:prstGeom prst="rect">
            <a:avLst/>
          </a:prstGeom>
        </p:spPr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442407" y="2969231"/>
            <a:ext cx="2280908" cy="1531448"/>
          </a:xfrm>
          <a:prstGeom prst="rect">
            <a:avLst/>
          </a:prstGeom>
        </p:spPr>
        <p:txBody>
          <a:bodyPr/>
          <a:lstStyle>
            <a:lvl1pPr algn="ctr">
              <a:spcAft>
                <a:spcPts val="408"/>
              </a:spcAft>
              <a:defRPr sz="748" spc="218" baseline="0"/>
            </a:lvl1pPr>
            <a:lvl2pPr algn="ctr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5821069" y="2969231"/>
            <a:ext cx="2280908" cy="1531448"/>
          </a:xfrm>
          <a:prstGeom prst="rect">
            <a:avLst/>
          </a:prstGeom>
        </p:spPr>
        <p:txBody>
          <a:bodyPr/>
          <a:lstStyle>
            <a:lvl1pPr algn="ctr">
              <a:spcAft>
                <a:spcPts val="408"/>
              </a:spcAft>
              <a:defRPr sz="748" spc="218" baseline="0"/>
            </a:lvl1pPr>
            <a:lvl2pPr algn="ctr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372912" y="1395974"/>
            <a:ext cx="1662574" cy="1322671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3751574" y="1395974"/>
            <a:ext cx="1662574" cy="1322671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6130236" y="1395974"/>
            <a:ext cx="1662574" cy="1322671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36050" y="4753440"/>
            <a:ext cx="1864821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08/10/2020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1607" y="4753440"/>
            <a:ext cx="5704444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0874" y="4753440"/>
            <a:ext cx="684910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3"/>
          </p:nvPr>
        </p:nvSpPr>
        <p:spPr>
          <a:xfrm>
            <a:off x="4831997" y="2"/>
            <a:ext cx="4312004" cy="5143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20" name="Content Placeholder 4"/>
          <p:cNvSpPr>
            <a:spLocks noGrp="1"/>
          </p:cNvSpPr>
          <p:nvPr>
            <p:ph idx="1"/>
          </p:nvPr>
        </p:nvSpPr>
        <p:spPr>
          <a:xfrm>
            <a:off x="431607" y="1061415"/>
            <a:ext cx="4205561" cy="35841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31607" y="695595"/>
            <a:ext cx="4205561" cy="3207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33" spc="259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SUBHEADER</a:t>
            </a:r>
            <a:endParaRPr lang="en-GB"/>
          </a:p>
        </p:txBody>
      </p:sp>
      <p:sp>
        <p:nvSpPr>
          <p:cNvPr id="22" name="Title 6"/>
          <p:cNvSpPr>
            <a:spLocks noGrp="1"/>
          </p:cNvSpPr>
          <p:nvPr>
            <p:ph type="title" hasCustomPrompt="1"/>
          </p:nvPr>
        </p:nvSpPr>
        <p:spPr>
          <a:xfrm>
            <a:off x="431607" y="262506"/>
            <a:ext cx="4205561" cy="3861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HEADER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red, text on right">
    <p:bg>
      <p:bgPr>
        <a:solidFill>
          <a:srgbClr val="E306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36050" y="4753440"/>
            <a:ext cx="1864821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08/10/2020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1607" y="4753440"/>
            <a:ext cx="5704444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0874" y="4753440"/>
            <a:ext cx="684910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679" y="2"/>
            <a:ext cx="4312004" cy="5143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4637169" y="1061415"/>
            <a:ext cx="4205561" cy="35841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37169" y="695595"/>
            <a:ext cx="4205561" cy="3207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33" spc="259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SUBHEADER</a:t>
            </a:r>
            <a:endParaRPr lang="en-GB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4637169" y="262506"/>
            <a:ext cx="4205561" cy="3861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HEADER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36050" y="4753440"/>
            <a:ext cx="1864821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08/10/2020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1607" y="4753440"/>
            <a:ext cx="5704444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0874" y="4753440"/>
            <a:ext cx="684910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1997" y="2"/>
            <a:ext cx="4312004" cy="5143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431607" y="1061415"/>
            <a:ext cx="4205561" cy="358415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31607" y="695595"/>
            <a:ext cx="4205561" cy="3207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33" spc="259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SUBHEADER</a:t>
            </a:r>
            <a:endParaRPr lang="en-GB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431607" y="262506"/>
            <a:ext cx="4205561" cy="3861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49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HEADER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white, text on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36050" y="4753440"/>
            <a:ext cx="1864821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08/10/2020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1607" y="4753440"/>
            <a:ext cx="5704444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0874" y="4753440"/>
            <a:ext cx="684910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679" y="2"/>
            <a:ext cx="4312004" cy="5143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4637169" y="1061415"/>
            <a:ext cx="4205561" cy="35841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37169" y="695595"/>
            <a:ext cx="4205561" cy="3207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33" spc="259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SUBHEADER</a:t>
            </a:r>
            <a:endParaRPr lang="en-GB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4637169" y="262506"/>
            <a:ext cx="4205561" cy="3861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49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HEADER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7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grey">
    <p:bg>
      <p:bgPr>
        <a:solidFill>
          <a:srgbClr val="D6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36050" y="4753440"/>
            <a:ext cx="1864821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08/10/2020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1607" y="4753440"/>
            <a:ext cx="5704444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0874" y="4753440"/>
            <a:ext cx="684910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1997" y="2"/>
            <a:ext cx="4312004" cy="5143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31607" y="262506"/>
            <a:ext cx="4205561" cy="38610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z="2449"/>
              <a:t>Click to edit Master title style</a:t>
            </a:r>
            <a:endParaRPr lang="en-GB" sz="2449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431607" y="1061415"/>
            <a:ext cx="4205561" cy="358415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31607" y="695595"/>
            <a:ext cx="4205561" cy="3207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33" spc="259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SUBHEADER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grey, text on right">
    <p:bg>
      <p:bgPr>
        <a:solidFill>
          <a:srgbClr val="D6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36050" y="4753440"/>
            <a:ext cx="1864821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08/10/2020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1607" y="4753440"/>
            <a:ext cx="5704444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0874" y="4753440"/>
            <a:ext cx="684910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679" y="2"/>
            <a:ext cx="4312004" cy="5143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4637169" y="1061415"/>
            <a:ext cx="4205561" cy="35841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37169" y="695595"/>
            <a:ext cx="4205561" cy="3207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33" spc="259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SUBHEADER</a:t>
            </a:r>
            <a:endParaRPr lang="en-GB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4637169" y="262506"/>
            <a:ext cx="4205561" cy="3861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49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HEADER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Content &amp; 2 x Images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2" y="-1"/>
            <a:ext cx="4569963" cy="2571750"/>
          </a:xfrm>
          <a:prstGeom prst="rect">
            <a:avLst/>
          </a:prstGeom>
          <a:solidFill>
            <a:srgbClr val="333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97"/>
          </a:p>
        </p:txBody>
      </p:sp>
      <p:sp>
        <p:nvSpPr>
          <p:cNvPr id="7" name="Rectangle 6"/>
          <p:cNvSpPr/>
          <p:nvPr userDrawn="1"/>
        </p:nvSpPr>
        <p:spPr>
          <a:xfrm>
            <a:off x="4569966" y="2571750"/>
            <a:ext cx="4569963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97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" y="2571750"/>
            <a:ext cx="4569963" cy="257175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3666" y="3252731"/>
            <a:ext cx="3501543" cy="1451672"/>
          </a:xfrm>
          <a:prstGeom prst="rect">
            <a:avLst/>
          </a:prstGeom>
        </p:spPr>
        <p:txBody>
          <a:bodyPr/>
          <a:lstStyle>
            <a:lvl1pPr>
              <a:spcAft>
                <a:spcPts val="816"/>
              </a:spcAft>
              <a:defRPr sz="816" spc="218" baseline="0">
                <a:solidFill>
                  <a:schemeClr val="bg1"/>
                </a:solidFill>
              </a:defRPr>
            </a:lvl1pPr>
            <a:lvl2pPr marL="0" indent="0">
              <a:lnSpc>
                <a:spcPct val="120000"/>
              </a:lnSpc>
              <a:defRPr>
                <a:solidFill>
                  <a:schemeClr val="bg1"/>
                </a:solidFill>
              </a:defRPr>
            </a:lvl2pPr>
            <a:lvl3pPr marL="118815" indent="0">
              <a:lnSpc>
                <a:spcPct val="120000"/>
              </a:lnSpc>
              <a:defRPr>
                <a:solidFill>
                  <a:schemeClr val="bg1"/>
                </a:solidFill>
              </a:defRPr>
            </a:lvl3pPr>
            <a:lvl4pPr marL="245191" indent="0">
              <a:lnSpc>
                <a:spcPct val="120000"/>
              </a:lnSpc>
              <a:defRPr>
                <a:solidFill>
                  <a:schemeClr val="bg1"/>
                </a:solidFill>
              </a:defRPr>
            </a:lvl4pPr>
            <a:lvl5pPr marL="364006" indent="0"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36050" y="4753440"/>
            <a:ext cx="1864821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9B7D4B9-814E-482A-ADA1-7D874ADCE05F}" type="datetime1">
              <a:rPr lang="en-GB" smtClean="0"/>
              <a:t>08/10/2020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1607" y="4753440"/>
            <a:ext cx="5704444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0874" y="4753440"/>
            <a:ext cx="684910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614275" y="674439"/>
            <a:ext cx="3501543" cy="1451672"/>
          </a:xfrm>
          <a:prstGeom prst="rect">
            <a:avLst/>
          </a:prstGeom>
        </p:spPr>
        <p:txBody>
          <a:bodyPr/>
          <a:lstStyle>
            <a:lvl1pPr>
              <a:spcAft>
                <a:spcPts val="816"/>
              </a:spcAft>
              <a:defRPr sz="816" spc="218" baseline="0">
                <a:solidFill>
                  <a:schemeClr val="bg1"/>
                </a:solidFill>
              </a:defRPr>
            </a:lvl1pPr>
            <a:lvl2pPr marL="0" indent="0">
              <a:lnSpc>
                <a:spcPct val="120000"/>
              </a:lnSpc>
              <a:defRPr>
                <a:solidFill>
                  <a:schemeClr val="bg1"/>
                </a:solidFill>
              </a:defRPr>
            </a:lvl2pPr>
            <a:lvl3pPr marL="118815" indent="0">
              <a:lnSpc>
                <a:spcPct val="120000"/>
              </a:lnSpc>
              <a:defRPr>
                <a:solidFill>
                  <a:schemeClr val="bg1"/>
                </a:solidFill>
              </a:defRPr>
            </a:lvl3pPr>
            <a:lvl4pPr marL="245191" indent="0">
              <a:lnSpc>
                <a:spcPct val="120000"/>
              </a:lnSpc>
              <a:defRPr>
                <a:solidFill>
                  <a:schemeClr val="bg1"/>
                </a:solidFill>
              </a:defRPr>
            </a:lvl4pPr>
            <a:lvl5pPr marL="364006" indent="0"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569966" y="0"/>
            <a:ext cx="4569963" cy="257175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with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8" t="55174" r="-3129" b="-1109"/>
          <a:stretch/>
        </p:blipFill>
        <p:spPr>
          <a:xfrm>
            <a:off x="0" y="0"/>
            <a:ext cx="3416028" cy="21355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4440" y="1682951"/>
            <a:ext cx="3853210" cy="2098623"/>
          </a:xfrm>
          <a:prstGeom prst="rect">
            <a:avLst/>
          </a:prstGeom>
        </p:spPr>
        <p:txBody>
          <a:bodyPr/>
          <a:lstStyle>
            <a:lvl1pPr>
              <a:spcAft>
                <a:spcPts val="272"/>
              </a:spcAft>
              <a:defRPr sz="1225" spc="272" baseline="0"/>
            </a:lvl1pPr>
            <a:lvl2pPr marL="0" indent="0">
              <a:lnSpc>
                <a:spcPct val="120000"/>
              </a:lnSpc>
              <a:defRPr sz="953"/>
            </a:lvl2pPr>
            <a:lvl3pPr marL="0" indent="0"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36050" y="4753440"/>
            <a:ext cx="1864821" cy="137531"/>
          </a:xfrm>
          <a:prstGeom prst="rect">
            <a:avLst/>
          </a:prstGeom>
        </p:spPr>
        <p:txBody>
          <a:bodyPr/>
          <a:lstStyle/>
          <a:p>
            <a:fld id="{6DBD31FA-082D-4023-9E33-93466348B427}" type="datetime1">
              <a:rPr lang="en-GB" smtClean="0"/>
              <a:t>08/10/2020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1607" y="4753440"/>
            <a:ext cx="5704444" cy="137531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0874" y="4753440"/>
            <a:ext cx="684910" cy="137531"/>
          </a:xfrm>
          <a:prstGeom prst="rect">
            <a:avLst/>
          </a:prstGeom>
        </p:spPr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99" y="3143130"/>
            <a:ext cx="3369865" cy="2539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06712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177" spc="306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" y="4745338"/>
            <a:ext cx="9144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154" y="0"/>
            <a:ext cx="3605694" cy="1357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2822"/>
          <a:stretch/>
        </p:blipFill>
        <p:spPr>
          <a:xfrm>
            <a:off x="2675836" y="3335377"/>
            <a:ext cx="3792331" cy="1409961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232">
          <p15:clr>
            <a:srgbClr val="FBAE40"/>
          </p15:clr>
        </p15:guide>
        <p15:guide id="3" orient="horz" pos="2381">
          <p15:clr>
            <a:srgbClr val="FBAE40"/>
          </p15:clr>
        </p15:guide>
        <p15:guide id="4" orient="horz" pos="2964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solidFill>
          <a:srgbClr val="E2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2" y="4745338"/>
            <a:ext cx="9144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154" y="0"/>
            <a:ext cx="3605694" cy="1357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15" y="1765071"/>
            <a:ext cx="2426170" cy="9183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2822"/>
          <a:stretch/>
        </p:blipFill>
        <p:spPr>
          <a:xfrm>
            <a:off x="2675836" y="3335377"/>
            <a:ext cx="3792331" cy="1409961"/>
          </a:xfrm>
          <a:prstGeom prst="rect">
            <a:avLst/>
          </a:prstGeom>
          <a:solidFill>
            <a:srgbClr val="E20614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2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21470" y="1543053"/>
            <a:ext cx="8146922" cy="24634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75" b="1">
                <a:solidFill>
                  <a:srgbClr val="FF0000"/>
                </a:solidFill>
                <a:latin typeface="Trebuchet MS" panose="020B0603020202020204" pitchFamily="34" charset="0"/>
              </a:defRPr>
            </a:lvl1pPr>
            <a:lvl2pPr>
              <a:defRPr sz="3600">
                <a:latin typeface="Trebuchet MS" charset="0"/>
                <a:ea typeface="Trebuchet MS" charset="0"/>
                <a:cs typeface="Trebuchet MS" charset="0"/>
              </a:defRPr>
            </a:lvl2pPr>
            <a:lvl3pPr>
              <a:defRPr sz="1600" baseline="0">
                <a:latin typeface="Trebuchet MS" charset="0"/>
                <a:ea typeface="Trebuchet MS" charset="0"/>
                <a:cs typeface="Trebuchet MS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21471" y="4611888"/>
            <a:ext cx="2057400" cy="2738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22" y="371475"/>
            <a:ext cx="1404603" cy="98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89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5534" userDrawn="1">
          <p15:clr>
            <a:srgbClr val="FBAE40"/>
          </p15:clr>
        </p15:guide>
        <p15:guide id="3" orient="horz" pos="227" userDrawn="1">
          <p15:clr>
            <a:srgbClr val="FBAE40"/>
          </p15:clr>
        </p15:guide>
        <p15:guide id="4" orient="horz" pos="234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header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-1"/>
            <a:ext cx="9144000" cy="1019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9088" y="257638"/>
            <a:ext cx="8393112" cy="7034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9088" y="1234905"/>
            <a:ext cx="8393112" cy="364382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>
              <a:defRPr sz="14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>
              <a:defRPr sz="1300"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93558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 header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34153" y="1913635"/>
            <a:ext cx="4675694" cy="10275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 b="1" baseline="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>
              <a:defRPr sz="14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>
              <a:defRPr sz="1300"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Trebuchet MS" panose="020B0603020202020204" pitchFamily="34" charset="0"/>
              </a:defRPr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Main Title</a:t>
            </a:r>
          </a:p>
        </p:txBody>
      </p:sp>
    </p:spTree>
    <p:extLst>
      <p:ext uri="{BB962C8B-B14F-4D97-AF65-F5344CB8AC3E}">
        <p14:creationId xmlns:p14="http://schemas.microsoft.com/office/powerpoint/2010/main" val="118717627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 header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126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15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  <p15:guide id="3" orient="horz" pos="2693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9088" y="257638"/>
            <a:ext cx="8393112" cy="7034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9088" y="1234905"/>
            <a:ext cx="8393112" cy="3643824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Trebuchet MS" panose="020B0603020202020204" pitchFamily="34" charset="0"/>
              </a:defRPr>
            </a:lvl1pPr>
            <a:lvl2pPr>
              <a:defRPr sz="1500">
                <a:latin typeface="Trebuchet MS" panose="020B0603020202020204" pitchFamily="34" charset="0"/>
              </a:defRPr>
            </a:lvl2pPr>
            <a:lvl3pPr>
              <a:defRPr sz="1350">
                <a:latin typeface="Trebuchet MS" panose="020B0603020202020204" pitchFamily="34" charset="0"/>
              </a:defRPr>
            </a:lvl3pPr>
            <a:lvl4pPr>
              <a:defRPr sz="1200">
                <a:latin typeface="Trebuchet MS" panose="020B0603020202020204" pitchFamily="34" charset="0"/>
              </a:defRPr>
            </a:lvl4pPr>
            <a:lvl5pPr>
              <a:defRPr sz="1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4603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fullsiz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tx1"/>
                </a:solidFill>
              </a:rPr>
              <a:t>Insert</a:t>
            </a:r>
            <a:r>
              <a:rPr lang="en-GB" sz="1350" baseline="0" dirty="0">
                <a:solidFill>
                  <a:schemeClr val="tx1"/>
                </a:solidFill>
              </a:rPr>
              <a:t> picture here</a:t>
            </a:r>
            <a:endParaRPr lang="en-GB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87091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9196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C5CC492-05A9-FC4E-8196-28908FA3132A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3EB095C-BB35-DA4C-967E-30EF12E60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78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C5CC492-05A9-FC4E-8196-28908FA3132A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3EB095C-BB35-DA4C-967E-30EF12E60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84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  <p15:guide id="3" orient="horz" pos="2693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9" b="20385"/>
          <a:stretch/>
        </p:blipFill>
        <p:spPr>
          <a:xfrm>
            <a:off x="1" y="234"/>
            <a:ext cx="9145295" cy="5184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847" y="3439859"/>
            <a:ext cx="3546306" cy="17449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847" y="-7643"/>
            <a:ext cx="3546306" cy="14819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2" y="367008"/>
            <a:ext cx="1874174" cy="7094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50" y="512513"/>
            <a:ext cx="1127184" cy="911923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AMEND </a:t>
            </a:r>
            <a:r>
              <a:rPr lang="en-US" err="1"/>
              <a:t>titlE</a:t>
            </a:r>
            <a:endParaRPr lang="en-GB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bg1"/>
                </a:solidFill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</a:t>
            </a:r>
            <a:r>
              <a:rPr lang="en-US" err="1"/>
              <a:t>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63"/>
            <a:ext cx="9145295" cy="514436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3447269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41" spc="34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AMEND </a:t>
            </a:r>
            <a:r>
              <a:rPr lang="en-US" err="1"/>
              <a:t>titlE</a:t>
            </a:r>
            <a:endParaRPr lang="en-GB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360" y="454272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21" cap="all" spc="136" baseline="0">
                <a:solidFill>
                  <a:schemeClr val="bg1"/>
                </a:solidFill>
                <a:latin typeface="+mj-lt"/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63"/>
            <a:ext cx="9145295" cy="514436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071124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41" spc="34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360" y="2166574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21" cap="all" spc="136" baseline="0">
                <a:solidFill>
                  <a:schemeClr val="tx1"/>
                </a:solidFill>
                <a:latin typeface="+mj-lt"/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68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800" r:id="rId2"/>
    <p:sldLayoutId id="2147483799" r:id="rId3"/>
    <p:sldLayoutId id="2147483795" r:id="rId4"/>
    <p:sldLayoutId id="2147483798" r:id="rId5"/>
    <p:sldLayoutId id="2147483796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66" r:id="rId19"/>
    <p:sldLayoutId id="2147483767" r:id="rId20"/>
    <p:sldLayoutId id="2147483768" r:id="rId21"/>
    <p:sldLayoutId id="2147483769" r:id="rId22"/>
    <p:sldLayoutId id="2147483770" r:id="rId23"/>
    <p:sldLayoutId id="2147483771" r:id="rId24"/>
    <p:sldLayoutId id="2147483772" r:id="rId25"/>
    <p:sldLayoutId id="2147483773" r:id="rId26"/>
    <p:sldLayoutId id="2147483774" r:id="rId27"/>
    <p:sldLayoutId id="2147483775" r:id="rId28"/>
    <p:sldLayoutId id="2147483776" r:id="rId29"/>
    <p:sldLayoutId id="2147483777" r:id="rId30"/>
    <p:sldLayoutId id="2147483778" r:id="rId31"/>
    <p:sldLayoutId id="2147483779" r:id="rId32"/>
    <p:sldLayoutId id="2147483780" r:id="rId33"/>
    <p:sldLayoutId id="2147483781" r:id="rId34"/>
    <p:sldLayoutId id="2147483782" r:id="rId35"/>
    <p:sldLayoutId id="2147483783" r:id="rId36"/>
    <p:sldLayoutId id="2147483784" r:id="rId37"/>
    <p:sldLayoutId id="2147483785" r:id="rId38"/>
    <p:sldLayoutId id="2147483786" r:id="rId39"/>
    <p:sldLayoutId id="2147483787" r:id="rId40"/>
    <p:sldLayoutId id="2147483788" r:id="rId41"/>
    <p:sldLayoutId id="2147483789" r:id="rId42"/>
    <p:sldLayoutId id="2147483790" r:id="rId43"/>
    <p:sldLayoutId id="2147483791" r:id="rId44"/>
    <p:sldLayoutId id="2147483792" r:id="rId45"/>
    <p:sldLayoutId id="2147483661" r:id="rId46"/>
    <p:sldLayoutId id="2147483673" r:id="rId47"/>
    <p:sldLayoutId id="2147483674" r:id="rId48"/>
    <p:sldLayoutId id="2147483675" r:id="rId49"/>
    <p:sldLayoutId id="2147483672" r:id="rId50"/>
    <p:sldLayoutId id="2147483671" r:id="rId51"/>
    <p:sldLayoutId id="2147483676" r:id="rId52"/>
    <p:sldLayoutId id="2147483793" r:id="rId53"/>
    <p:sldLayoutId id="2147483794" r:id="rId5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37/0022-3514.77.6.1121" TargetMode="External"/><Relationship Id="rId2" Type="http://schemas.openxmlformats.org/officeDocument/2006/relationships/hyperlink" Target="http://dx.doi.org/" TargetMode="External"/><Relationship Id="rId1" Type="http://schemas.openxmlformats.org/officeDocument/2006/relationships/slideLayout" Target="../slideLayouts/slideLayout4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Copyright-problem_paste_2.svg#/media/File:Copyright-problem_paste_2.svg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9.xml"/><Relationship Id="rId4" Type="http://schemas.openxmlformats.org/officeDocument/2006/relationships/hyperlink" Target="https://creativecommons.org/licenses/by-sa/3.0/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9.xml"/><Relationship Id="rId4" Type="http://schemas.openxmlformats.org/officeDocument/2006/relationships/hyperlink" Target="https://flickr.com/photos/internetarchivebookimages/14596812858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9.xml"/><Relationship Id="rId4" Type="http://schemas.microsoft.com/office/2007/relationships/hdphoto" Target="../media/hdphoto4.wdp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libguides.solent.ac.uk/refwork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71.jp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otero.org/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portal.solent.ac.uk/library/help/factsheets/resources/referencing-harvard.pdf" TargetMode="External"/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Relationship Id="rId4" Type="http://schemas.microsoft.com/office/2007/relationships/hdphoto" Target="../media/hdphoto3.wdp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9.xml"/><Relationship Id="rId4" Type="http://schemas.openxmlformats.org/officeDocument/2006/relationships/hyperlink" Target="https://learn.solent.ac.uk/course/view.php?id=90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atalogue.solent.ac.uk/discovery/fulldisplay?docid=alma9997011846704796&amp;context=L&amp;vid=44SSU_INST:VU1&amp;search_scope=MyInstitution&amp;tab=Combined&amp;lang=en" TargetMode="External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1321132" y="2002178"/>
            <a:ext cx="6335712" cy="9509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  <a:sym typeface="Lucida Grande" charset="0"/>
              </a:rPr>
              <a:t>REFERENCING &amp; REPORTING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subTitle" idx="4294967295"/>
          </p:nvPr>
        </p:nvSpPr>
        <p:spPr>
          <a:xfrm>
            <a:off x="2934119" y="4541853"/>
            <a:ext cx="6081311" cy="52544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GB" sz="1600" dirty="0">
                <a:solidFill>
                  <a:schemeClr val="bg1"/>
                </a:solidFill>
                <a:latin typeface="Trebuchet MS" panose="020B0703020202090204" pitchFamily="34" charset="0"/>
              </a:rPr>
              <a:t>Computing – </a:t>
            </a:r>
            <a:r>
              <a:rPr lang="en-GB" sz="1600" dirty="0">
                <a:solidFill>
                  <a:schemeClr val="bg1"/>
                </a:solidFill>
                <a:latin typeface="Trebuchet MS" panose="020B0703020202090204" pitchFamily="34" charset="0"/>
                <a:ea typeface="+mn-lt"/>
                <a:cs typeface="+mn-lt"/>
              </a:rPr>
              <a:t>Faculty of Business, Law and Digital Technologies</a:t>
            </a:r>
          </a:p>
          <a:p>
            <a:pPr marL="0" indent="0">
              <a:buNone/>
            </a:pPr>
            <a:endParaRPr lang="en-GB" sz="1600" b="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992B3A-98E7-8C4E-8572-25ECAC45BEC6}"/>
              </a:ext>
            </a:extLst>
          </p:cNvPr>
          <p:cNvSpPr/>
          <p:nvPr/>
        </p:nvSpPr>
        <p:spPr>
          <a:xfrm>
            <a:off x="0" y="4673771"/>
            <a:ext cx="17924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GB" sz="11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martin.reid@solent.ac.uk</a:t>
            </a:r>
            <a:endParaRPr lang="en-GB" sz="11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61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1891" y="2887342"/>
            <a:ext cx="8186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AIREY, D., 2010. </a:t>
            </a:r>
            <a:r>
              <a:rPr lang="en-US" sz="2500" i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Logo Design Love: A guide to Creating Iconic Brand Identities. </a:t>
            </a:r>
            <a:r>
              <a:rPr lang="en-US" sz="25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Berkeley CA: New Riders.</a:t>
            </a:r>
          </a:p>
        </p:txBody>
      </p:sp>
      <p:sp>
        <p:nvSpPr>
          <p:cNvPr id="2" name="Rectangle 1"/>
          <p:cNvSpPr/>
          <p:nvPr/>
        </p:nvSpPr>
        <p:spPr>
          <a:xfrm>
            <a:off x="581891" y="1230329"/>
            <a:ext cx="24144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(Airey 2010)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1891" y="830219"/>
            <a:ext cx="2526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The in-text citation: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1891" y="2408208"/>
            <a:ext cx="4147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Corresponding reference list item:</a:t>
            </a:r>
          </a:p>
        </p:txBody>
      </p:sp>
    </p:spTree>
    <p:extLst>
      <p:ext uri="{BB962C8B-B14F-4D97-AF65-F5344CB8AC3E}">
        <p14:creationId xmlns:p14="http://schemas.microsoft.com/office/powerpoint/2010/main" val="11443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2471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2772" y="2839651"/>
            <a:ext cx="83784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SU Harvard </a:t>
            </a:r>
            <a:br>
              <a:rPr lang="en-US" sz="60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60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Reference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1CC6F8-EE8B-8644-88DF-4D1970769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746" y="478738"/>
            <a:ext cx="2792507" cy="147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4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772" y="2017752"/>
            <a:ext cx="83784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</a:t>
            </a:r>
            <a:r>
              <a:rPr lang="en-US" sz="6600" dirty="0">
                <a:solidFill>
                  <a:srgbClr val="FFFF00"/>
                </a:solidFill>
                <a:latin typeface="Trebuchet MS" charset="0"/>
                <a:ea typeface="Trebuchet MS" charset="0"/>
                <a:cs typeface="Trebuchet MS" charset="0"/>
              </a:rPr>
              <a:t>Airey</a:t>
            </a:r>
            <a:r>
              <a:rPr lang="en-US" sz="6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2010 p.10)</a:t>
            </a:r>
          </a:p>
        </p:txBody>
      </p:sp>
    </p:spTree>
    <p:extLst>
      <p:ext uri="{BB962C8B-B14F-4D97-AF65-F5344CB8AC3E}">
        <p14:creationId xmlns:p14="http://schemas.microsoft.com/office/powerpoint/2010/main" val="44835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772" y="2017752"/>
            <a:ext cx="83784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(Airey </a:t>
            </a:r>
            <a:r>
              <a:rPr lang="en-US" sz="6600" dirty="0">
                <a:solidFill>
                  <a:srgbClr val="FFFF00"/>
                </a:solidFill>
                <a:latin typeface="Trebuchet MS" charset="0"/>
                <a:ea typeface="Trebuchet MS" charset="0"/>
                <a:cs typeface="Trebuchet MS" charset="0"/>
              </a:rPr>
              <a:t>2010</a:t>
            </a:r>
            <a:r>
              <a:rPr lang="en-US" sz="6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p.10)</a:t>
            </a:r>
          </a:p>
        </p:txBody>
      </p:sp>
    </p:spTree>
    <p:extLst>
      <p:ext uri="{BB962C8B-B14F-4D97-AF65-F5344CB8AC3E}">
        <p14:creationId xmlns:p14="http://schemas.microsoft.com/office/powerpoint/2010/main" val="151555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772" y="2017752"/>
            <a:ext cx="83784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(Airey 2010 </a:t>
            </a:r>
            <a:r>
              <a:rPr lang="en-US" sz="6600" dirty="0">
                <a:solidFill>
                  <a:srgbClr val="FFFF00"/>
                </a:solidFill>
                <a:latin typeface="Trebuchet MS" charset="0"/>
                <a:ea typeface="Trebuchet MS" charset="0"/>
                <a:cs typeface="Trebuchet MS" charset="0"/>
              </a:rPr>
              <a:t>p.10</a:t>
            </a:r>
            <a:r>
              <a:rPr lang="en-US" sz="6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206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772" y="2017752"/>
            <a:ext cx="83784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(Airey 2010)</a:t>
            </a:r>
          </a:p>
        </p:txBody>
      </p:sp>
    </p:spTree>
    <p:extLst>
      <p:ext uri="{BB962C8B-B14F-4D97-AF65-F5344CB8AC3E}">
        <p14:creationId xmlns:p14="http://schemas.microsoft.com/office/powerpoint/2010/main" val="193101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2067" y="1307924"/>
            <a:ext cx="83936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Airey, D., 2010 </a:t>
            </a:r>
            <a:r>
              <a:rPr lang="en-US" sz="2800" i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Logo Design</a:t>
            </a:r>
          </a:p>
          <a:p>
            <a:r>
              <a:rPr lang="en-US" sz="2800" i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Love: A guide to Creating Iconic Brand Identities.</a:t>
            </a:r>
          </a:p>
          <a:p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Berkeley CA: New Riders.</a:t>
            </a:r>
          </a:p>
        </p:txBody>
      </p:sp>
    </p:spTree>
    <p:extLst>
      <p:ext uri="{BB962C8B-B14F-4D97-AF65-F5344CB8AC3E}">
        <p14:creationId xmlns:p14="http://schemas.microsoft.com/office/powerpoint/2010/main" val="151415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2772" y="663168"/>
            <a:ext cx="83784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Reference List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17931" y="2253520"/>
            <a:ext cx="66415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ALL sources </a:t>
            </a:r>
            <a: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used in </a:t>
            </a:r>
            <a:b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the Report or Essay</a:t>
            </a:r>
          </a:p>
        </p:txBody>
      </p:sp>
    </p:spTree>
    <p:extLst>
      <p:ext uri="{BB962C8B-B14F-4D97-AF65-F5344CB8AC3E}">
        <p14:creationId xmlns:p14="http://schemas.microsoft.com/office/powerpoint/2010/main" val="30504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2772" y="637042"/>
            <a:ext cx="83784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Bibliography List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2772" y="2002515"/>
            <a:ext cx="859882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Sources </a:t>
            </a:r>
            <a: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used within </a:t>
            </a:r>
            <a:b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research, but not directly  </a:t>
            </a:r>
            <a:b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referenced to.</a:t>
            </a:r>
          </a:p>
        </p:txBody>
      </p:sp>
    </p:spTree>
    <p:extLst>
      <p:ext uri="{BB962C8B-B14F-4D97-AF65-F5344CB8AC3E}">
        <p14:creationId xmlns:p14="http://schemas.microsoft.com/office/powerpoint/2010/main" val="53411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0887" y="386536"/>
            <a:ext cx="7422225" cy="4462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In-text reference</a:t>
            </a:r>
            <a:br>
              <a:rPr lang="en-US" sz="4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4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for a book with one author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(Stevens 1996)</a:t>
            </a:r>
          </a:p>
          <a:p>
            <a:pPr algn="ctr"/>
            <a:endParaRPr lang="en-US" sz="4800" b="1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Reference list item:</a:t>
            </a:r>
          </a:p>
          <a:p>
            <a:r>
              <a:rPr lang="en-US" sz="32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STEVENS</a:t>
            </a:r>
            <a:r>
              <a:rPr lang="en-US" sz="3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, M., 1996 </a:t>
            </a:r>
            <a:r>
              <a:rPr lang="en-US" sz="3200" i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Presentation Skills.</a:t>
            </a:r>
          </a:p>
          <a:p>
            <a:r>
              <a:rPr lang="en-US" sz="3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London: </a:t>
            </a:r>
            <a:r>
              <a:rPr lang="en-US" sz="32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Kogan</a:t>
            </a:r>
            <a:r>
              <a:rPr lang="en-US" sz="3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Page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052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E2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EE8776-FD35-9E4B-97C2-7053FEB28278}"/>
              </a:ext>
            </a:extLst>
          </p:cNvPr>
          <p:cNvSpPr/>
          <p:nvPr/>
        </p:nvSpPr>
        <p:spPr>
          <a:xfrm>
            <a:off x="0" y="4030824"/>
            <a:ext cx="9144000" cy="11126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4101353-43C8-8D4C-91C1-2DA012FE96A2}"/>
              </a:ext>
            </a:extLst>
          </p:cNvPr>
          <p:cNvSpPr txBox="1">
            <a:spLocks/>
          </p:cNvSpPr>
          <p:nvPr/>
        </p:nvSpPr>
        <p:spPr>
          <a:xfrm>
            <a:off x="1409995" y="639231"/>
            <a:ext cx="6324010" cy="2663806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500" kern="1200">
                <a:solidFill>
                  <a:schemeClr val="bg1"/>
                </a:solidFill>
                <a:latin typeface="DIN Condensed Light" panose="020B0506040000020204" pitchFamily="34" charset="77"/>
                <a:ea typeface="DIN Condensed Light" panose="020B0506040000020204" pitchFamily="34" charset="77"/>
                <a:cs typeface="+mj-cs"/>
              </a:defRPr>
            </a:lvl1pPr>
          </a:lstStyle>
          <a:p>
            <a:pPr algn="ctr"/>
            <a:r>
              <a:rPr lang="en-US" sz="9600" b="1" dirty="0">
                <a:cs typeface="Trebuchet MS" charset="0"/>
                <a:sym typeface="Lucida Grande" charset="0"/>
              </a:rPr>
              <a:t>REFERENCING &amp; REPORTING</a:t>
            </a:r>
            <a:endParaRPr lang="en-US" sz="9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54643B-BF5B-124D-AD36-74435540F87C}"/>
              </a:ext>
            </a:extLst>
          </p:cNvPr>
          <p:cNvSpPr txBox="1"/>
          <p:nvPr/>
        </p:nvSpPr>
        <p:spPr>
          <a:xfrm>
            <a:off x="190897" y="4668646"/>
            <a:ext cx="30741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/>
                </a:solidFill>
              </a:rPr>
              <a:t>Martin Reid – </a:t>
            </a:r>
            <a:r>
              <a:rPr lang="en-US" sz="1400" dirty="0" err="1">
                <a:solidFill>
                  <a:schemeClr val="bg1"/>
                </a:solidFill>
              </a:rPr>
              <a:t>martin.reid@solent.ac.uk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EE66F3A5-FAB6-A04B-A9B2-5BC7981F8367}"/>
              </a:ext>
            </a:extLst>
          </p:cNvPr>
          <p:cNvSpPr txBox="1">
            <a:spLocks/>
          </p:cNvSpPr>
          <p:nvPr/>
        </p:nvSpPr>
        <p:spPr>
          <a:xfrm>
            <a:off x="3229094" y="4290246"/>
            <a:ext cx="5607415" cy="7568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4000" kern="1200" spc="345" baseline="0">
                <a:solidFill>
                  <a:schemeClr val="bg1"/>
                </a:solidFill>
                <a:latin typeface="DIN Condensed Light" panose="020B0506040000020204" pitchFamily="34" charset="77"/>
                <a:ea typeface="DIN Condensed Light" panose="020B0506040000020204" pitchFamily="34" charset="77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STUDY SKILLS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3170396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4031" y="188362"/>
            <a:ext cx="8975938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In-text reference</a:t>
            </a:r>
            <a:br>
              <a:rPr lang="en-US" sz="4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4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for a book two authors: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(Stevens and Hatcher 1996)</a:t>
            </a:r>
          </a:p>
        </p:txBody>
      </p:sp>
      <p:sp>
        <p:nvSpPr>
          <p:cNvPr id="2" name="Rectangle 1"/>
          <p:cNvSpPr/>
          <p:nvPr/>
        </p:nvSpPr>
        <p:spPr>
          <a:xfrm>
            <a:off x="623312" y="3038441"/>
            <a:ext cx="78973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Reference list item:</a:t>
            </a:r>
          </a:p>
          <a:p>
            <a:r>
              <a:rPr lang="en-US" sz="28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STEVENS</a:t>
            </a: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, M. and C. HATCHER 1996 </a:t>
            </a:r>
            <a:b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2800" i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Presentation Skills. </a:t>
            </a: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London: </a:t>
            </a:r>
            <a:r>
              <a:rPr lang="en-US" sz="28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Kogan</a:t>
            </a: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Page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132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4031" y="188362"/>
            <a:ext cx="897593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In-text reference</a:t>
            </a:r>
            <a:br>
              <a:rPr lang="en-US" sz="4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4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for a book with three author:</a:t>
            </a:r>
          </a:p>
          <a:p>
            <a:pPr algn="ctr"/>
            <a:r>
              <a:rPr lang="en-US" sz="42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(Stevens, Smith and Hatcher 1996)</a:t>
            </a:r>
          </a:p>
        </p:txBody>
      </p:sp>
      <p:sp>
        <p:nvSpPr>
          <p:cNvPr id="2" name="Rectangle 1"/>
          <p:cNvSpPr/>
          <p:nvPr/>
        </p:nvSpPr>
        <p:spPr>
          <a:xfrm>
            <a:off x="623312" y="3038441"/>
            <a:ext cx="78973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Reference list item:</a:t>
            </a:r>
          </a:p>
          <a:p>
            <a:r>
              <a:rPr lang="en-US" sz="28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STEVENS</a:t>
            </a: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, M., A. SMITH and C. HATHER 1996 </a:t>
            </a:r>
            <a:b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2800" i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Presentation Skills. </a:t>
            </a: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London: </a:t>
            </a:r>
            <a:r>
              <a:rPr lang="en-US" sz="28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Kogan</a:t>
            </a: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Page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6798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4031" y="188362"/>
            <a:ext cx="897593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In-text reference</a:t>
            </a:r>
            <a:br>
              <a:rPr lang="en-US" sz="4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4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for a book three plus authors:</a:t>
            </a:r>
          </a:p>
          <a:p>
            <a:pPr algn="ctr"/>
            <a:r>
              <a:rPr lang="en-US" sz="42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(Stevens </a:t>
            </a:r>
            <a:r>
              <a:rPr lang="en-US" sz="4200" b="1" i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et la </a:t>
            </a:r>
            <a:r>
              <a:rPr lang="en-US" sz="42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1996)</a:t>
            </a:r>
          </a:p>
        </p:txBody>
      </p:sp>
      <p:sp>
        <p:nvSpPr>
          <p:cNvPr id="2" name="Rectangle 1"/>
          <p:cNvSpPr/>
          <p:nvPr/>
        </p:nvSpPr>
        <p:spPr>
          <a:xfrm>
            <a:off x="623312" y="3038441"/>
            <a:ext cx="78973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Reference list item:</a:t>
            </a:r>
          </a:p>
          <a:p>
            <a:r>
              <a:rPr lang="en-US" sz="28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STEVENS</a:t>
            </a: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, M. </a:t>
            </a:r>
            <a:r>
              <a:rPr lang="en-US" sz="2800" i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et la </a:t>
            </a: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1996 </a:t>
            </a:r>
            <a:b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2800" i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Presentation Skills. </a:t>
            </a: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London: </a:t>
            </a:r>
            <a:r>
              <a:rPr lang="en-US" sz="28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Kogan</a:t>
            </a: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Page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170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43729"/>
            <a:ext cx="91440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Shuell</a:t>
            </a:r>
            <a:r>
              <a:rPr lang="en-US" sz="3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(cited in Biggs and Tang 2011, p.97)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Or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Shuell</a:t>
            </a:r>
            <a:r>
              <a:rPr lang="en-US" sz="3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cited in Biggs and Tang 2011, p.97)</a:t>
            </a:r>
          </a:p>
        </p:txBody>
      </p:sp>
      <p:sp>
        <p:nvSpPr>
          <p:cNvPr id="3" name="Rectangle 2"/>
          <p:cNvSpPr/>
          <p:nvPr/>
        </p:nvSpPr>
        <p:spPr>
          <a:xfrm>
            <a:off x="237066" y="504396"/>
            <a:ext cx="71545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Secondary Sources</a:t>
            </a:r>
            <a:r>
              <a:rPr lang="en-US" sz="1400" b="1" dirty="0">
                <a:solidFill>
                  <a:schemeClr val="bg1"/>
                </a:solidFill>
                <a:latin typeface="Bliss" charset="0"/>
              </a:rPr>
              <a:t> </a:t>
            </a:r>
            <a:r>
              <a:rPr lang="en-US" sz="1400" dirty="0">
                <a:solidFill>
                  <a:srgbClr val="211D1E"/>
                </a:solidFill>
                <a:latin typeface="Bliss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0793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29238" y="386536"/>
            <a:ext cx="4485523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Website: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(Stevens 1996)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7527" y="3460149"/>
            <a:ext cx="7148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STEVENS, N., 1996. </a:t>
            </a:r>
            <a:r>
              <a:rPr lang="en-US" sz="2000" i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Presentation Skills </a:t>
            </a:r>
            <a:r>
              <a:rPr lang="en-US" sz="20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[viewed 12 May 2016] Available from http://stevens.com/presentation-skills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33152" y="3104872"/>
            <a:ext cx="2471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Reference list item:</a:t>
            </a:r>
          </a:p>
        </p:txBody>
      </p:sp>
    </p:spTree>
    <p:extLst>
      <p:ext uri="{BB962C8B-B14F-4D97-AF65-F5344CB8AC3E}">
        <p14:creationId xmlns:p14="http://schemas.microsoft.com/office/powerpoint/2010/main" val="19568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00DE50-B514-F344-9FA1-CA7919BCC2F6}"/>
              </a:ext>
            </a:extLst>
          </p:cNvPr>
          <p:cNvSpPr/>
          <p:nvPr/>
        </p:nvSpPr>
        <p:spPr>
          <a:xfrm>
            <a:off x="407773" y="670605"/>
            <a:ext cx="8328454" cy="3434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GB" sz="1600" dirty="0">
                <a:solidFill>
                  <a:srgbClr val="000000"/>
                </a:solidFill>
                <a:latin typeface="Trebuchet MS" panose="020B0703020202090204" pitchFamily="34" charset="0"/>
                <a:ea typeface="MS Mincho" panose="02020609040205080304" pitchFamily="49" charset="-128"/>
              </a:rPr>
              <a:t>Example of a journal entry: </a:t>
            </a:r>
            <a:endParaRPr lang="en-GB" sz="1600" dirty="0">
              <a:latin typeface="Trebuchet MS" panose="020B0703020202090204" pitchFamily="34" charset="0"/>
              <a:ea typeface="MS Mincho" panose="02020609040205080304" pitchFamily="49" charset="-128"/>
            </a:endParaRPr>
          </a:p>
          <a:p>
            <a:pPr>
              <a:spcAft>
                <a:spcPts val="0"/>
              </a:spcAft>
            </a:pPr>
            <a:r>
              <a:rPr lang="en-GB" sz="1600" dirty="0">
                <a:latin typeface="Trebuchet MS" panose="020B0703020202090204" pitchFamily="34" charset="0"/>
                <a:ea typeface="MS Mincho" panose="02020609040205080304" pitchFamily="49" charset="-128"/>
              </a:rPr>
              <a:t> </a:t>
            </a:r>
          </a:p>
          <a:p>
            <a:pPr lvl="1"/>
            <a:r>
              <a:rPr lang="en-GB" sz="1400" dirty="0">
                <a:solidFill>
                  <a:srgbClr val="000000"/>
                </a:solidFill>
                <a:latin typeface="Trebuchet MS" panose="020B0703020202090204" pitchFamily="34" charset="0"/>
                <a:ea typeface="Times New Roman" panose="02020603050405020304" pitchFamily="18" charset="0"/>
              </a:rPr>
              <a:t>KRUGER, JUSTIN &amp; DUNNING, DAVID, 1999. Unskilled and Unaware of It: How Difficulties in Recognizing One's Own Incompetence Lead to Inflated Self-Assessments. (Statistical Data Included). Journal of Personality and Social Psychology, 77(6), pp.1121–34.</a:t>
            </a:r>
            <a:endParaRPr lang="en-GB" sz="1600" dirty="0">
              <a:latin typeface="Trebuchet MS" panose="020B0703020202090204" pitchFamily="34" charset="0"/>
              <a:ea typeface="MS Mincho" panose="02020609040205080304" pitchFamily="49" charset="-128"/>
            </a:endParaRPr>
          </a:p>
          <a:p>
            <a:pPr>
              <a:spcAft>
                <a:spcPts val="0"/>
              </a:spcAft>
            </a:pPr>
            <a:r>
              <a:rPr lang="en-GB" sz="1600" dirty="0">
                <a:solidFill>
                  <a:srgbClr val="000000"/>
                </a:solidFill>
                <a:latin typeface="Trebuchet MS" panose="020B0703020202090204" pitchFamily="34" charset="0"/>
                <a:ea typeface="Times New Roman" panose="02020603050405020304" pitchFamily="18" charset="0"/>
              </a:rPr>
              <a:t> </a:t>
            </a:r>
            <a:endParaRPr lang="en-GB" sz="1600" dirty="0">
              <a:latin typeface="Trebuchet MS" panose="020B0703020202090204" pitchFamily="34" charset="0"/>
              <a:ea typeface="MS Mincho" panose="02020609040205080304" pitchFamily="49" charset="-128"/>
            </a:endParaRPr>
          </a:p>
          <a:p>
            <a:pPr fontAlgn="base">
              <a:lnSpc>
                <a:spcPct val="115000"/>
              </a:lnSpc>
              <a:spcAft>
                <a:spcPts val="0"/>
              </a:spcAft>
            </a:pPr>
            <a:endParaRPr lang="en-GB" sz="1600" dirty="0">
              <a:latin typeface="Trebuchet MS" panose="020B0703020202090204" pitchFamily="34" charset="0"/>
              <a:ea typeface="Times New Roman" panose="02020603050405020304" pitchFamily="18" charset="0"/>
            </a:endParaRPr>
          </a:p>
          <a:p>
            <a:pPr fontAlgn="base">
              <a:lnSpc>
                <a:spcPct val="115000"/>
              </a:lnSpc>
              <a:spcAft>
                <a:spcPts val="0"/>
              </a:spcAft>
            </a:pPr>
            <a:r>
              <a:rPr lang="en-GB" sz="1600" dirty="0">
                <a:latin typeface="Trebuchet MS" panose="020B0703020202090204" pitchFamily="34" charset="0"/>
                <a:ea typeface="Times New Roman" panose="02020603050405020304" pitchFamily="18" charset="0"/>
              </a:rPr>
              <a:t>It is a good idea to add (manually) the </a:t>
            </a:r>
            <a:r>
              <a:rPr lang="en-GB" sz="1600" u="sng" dirty="0">
                <a:solidFill>
                  <a:srgbClr val="0563C1"/>
                </a:solidFill>
                <a:latin typeface="Trebuchet MS" panose="020B0703020202090204" pitchFamily="34" charset="0"/>
                <a:ea typeface="Times New Roman" panose="02020603050405020304" pitchFamily="18" charset="0"/>
                <a:hlinkClick r:id="rId2"/>
              </a:rPr>
              <a:t>Digital Object Identifier: DOI</a:t>
            </a:r>
            <a:r>
              <a:rPr lang="en-GB" sz="1600" dirty="0">
                <a:solidFill>
                  <a:srgbClr val="333333"/>
                </a:solidFill>
                <a:latin typeface="Trebuchet MS" panose="020B0703020202090204" pitchFamily="34" charset="0"/>
                <a:ea typeface="Times New Roman" panose="02020603050405020304" pitchFamily="18" charset="0"/>
              </a:rPr>
              <a:t> </a:t>
            </a:r>
            <a:r>
              <a:rPr lang="en-GB" sz="1600" dirty="0">
                <a:latin typeface="Trebuchet MS" panose="020B0703020202090204" pitchFamily="34" charset="0"/>
                <a:ea typeface="Times New Roman" panose="02020603050405020304" pitchFamily="18" charset="0"/>
              </a:rPr>
              <a:t>to the bottom of the journal reference like this:</a:t>
            </a:r>
            <a:endParaRPr lang="en-GB" sz="1600" dirty="0">
              <a:latin typeface="Trebuchet MS" panose="020B0703020202090204" pitchFamily="34" charset="0"/>
              <a:ea typeface="MS Mincho" panose="02020609040205080304" pitchFamily="49" charset="-128"/>
            </a:endParaRPr>
          </a:p>
          <a:p>
            <a:pPr lvl="1"/>
            <a:br>
              <a:rPr lang="en-GB" sz="1600" dirty="0">
                <a:solidFill>
                  <a:srgbClr val="000000"/>
                </a:solidFill>
                <a:latin typeface="Trebuchet MS" panose="020B0703020202090204" pitchFamily="34" charset="0"/>
                <a:ea typeface="Times New Roman" panose="02020603050405020304" pitchFamily="18" charset="0"/>
              </a:rPr>
            </a:br>
            <a:r>
              <a:rPr lang="en-GB" sz="1400" dirty="0">
                <a:solidFill>
                  <a:srgbClr val="000000"/>
                </a:solidFill>
                <a:latin typeface="Trebuchet MS" panose="020B0703020202090204" pitchFamily="34" charset="0"/>
                <a:ea typeface="Times New Roman" panose="02020603050405020304" pitchFamily="18" charset="0"/>
              </a:rPr>
              <a:t>KRUGER, JUSTIN &amp; DUNNING, DAVID, 1999. Unskilled and Unaware of It: How Difficulties in Recognizing One's Own Incompetence Lead to Inflated Self-Assessments. (Statistical Data Included). Journal of Personality and Social Psychology, 77(6), pp.1121–34.</a:t>
            </a:r>
            <a:endParaRPr lang="en-GB" sz="1600" dirty="0">
              <a:latin typeface="Trebuchet MS" panose="020B0703020202090204" pitchFamily="34" charset="0"/>
              <a:ea typeface="MS Mincho" panose="02020609040205080304" pitchFamily="49" charset="-128"/>
            </a:endParaRPr>
          </a:p>
          <a:p>
            <a:pPr lvl="1" fontAlgn="base"/>
            <a:r>
              <a:rPr lang="en-GB" sz="1400" u="sng" dirty="0">
                <a:solidFill>
                  <a:srgbClr val="005BC6"/>
                </a:solidFill>
                <a:latin typeface="Trebuchet MS" panose="020B0703020202090204" pitchFamily="34" charset="0"/>
                <a:ea typeface="Times New Roman" panose="02020603050405020304" pitchFamily="18" charset="0"/>
                <a:hlinkClick r:id="rId3" tooltip="http://dx.doi.org/10.1037/0022-3514.77.6.1121"/>
              </a:rPr>
              <a:t>http://dx.doi.org/10.1037/0022-3514.77.6.1121</a:t>
            </a:r>
            <a:r>
              <a:rPr lang="en-GB" sz="1400" dirty="0">
                <a:solidFill>
                  <a:srgbClr val="333333"/>
                </a:solidFill>
                <a:latin typeface="Trebuchet MS" panose="020B0703020202090204" pitchFamily="34" charset="0"/>
                <a:ea typeface="Times New Roman" panose="02020603050405020304" pitchFamily="18" charset="0"/>
              </a:rPr>
              <a:t> </a:t>
            </a:r>
            <a:endParaRPr lang="en-GB" sz="1600" dirty="0">
              <a:effectLst/>
              <a:latin typeface="Trebuchet MS" panose="020B0703020202090204" pitchFamily="34" charset="0"/>
              <a:ea typeface="MS Mincho" panose="02020609040205080304" pitchFamily="49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96736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8 at 21.25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753" y="749469"/>
            <a:ext cx="6858000" cy="327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2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43000" y="0"/>
            <a:ext cx="6858000" cy="46150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2" name="Picture 1" descr="Screen Shot 2013-10-08 at 21.26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5" y="50450"/>
            <a:ext cx="8798010" cy="49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2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43000" y="1102659"/>
            <a:ext cx="6858000" cy="3512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2" name="Picture 1" descr="Screen Shot 2013-10-08 at 21.26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" t="33179" r="2101"/>
          <a:stretch/>
        </p:blipFill>
        <p:spPr>
          <a:xfrm>
            <a:off x="0" y="829876"/>
            <a:ext cx="9144000" cy="355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2772" y="853971"/>
            <a:ext cx="83784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</a:t>
            </a:r>
            <a:r>
              <a:rPr lang="en-US" sz="660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Airey 2010a)</a:t>
            </a:r>
            <a:endParaRPr lang="en-US" sz="66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2772" y="1961967"/>
            <a:ext cx="83784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</a:t>
            </a:r>
            <a:r>
              <a:rPr lang="en-US" sz="660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Airey 2010b)</a:t>
            </a:r>
            <a:endParaRPr lang="en-US" sz="66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2772" y="2981266"/>
            <a:ext cx="83784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(Airey 2010c)</a:t>
            </a:r>
          </a:p>
        </p:txBody>
      </p:sp>
    </p:spTree>
    <p:extLst>
      <p:ext uri="{BB962C8B-B14F-4D97-AF65-F5344CB8AC3E}">
        <p14:creationId xmlns:p14="http://schemas.microsoft.com/office/powerpoint/2010/main" val="73615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5303" y="1360967"/>
            <a:ext cx="83784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The idiots guide to Citation, Referencing &amp; Report Writing</a:t>
            </a:r>
          </a:p>
        </p:txBody>
      </p:sp>
    </p:spTree>
    <p:extLst>
      <p:ext uri="{BB962C8B-B14F-4D97-AF65-F5344CB8AC3E}">
        <p14:creationId xmlns:p14="http://schemas.microsoft.com/office/powerpoint/2010/main" val="193117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772" y="1166826"/>
            <a:ext cx="8378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(Anon </a:t>
            </a:r>
            <a:r>
              <a:rPr lang="en-US" sz="72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n.d</a:t>
            </a:r>
            <a:r>
              <a:rPr lang="en-US" sz="7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80960" y="2743200"/>
            <a:ext cx="47820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Anonymous (author) </a:t>
            </a:r>
            <a:b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and No Date (unknown date)</a:t>
            </a:r>
          </a:p>
        </p:txBody>
      </p:sp>
    </p:spTree>
    <p:extLst>
      <p:ext uri="{BB962C8B-B14F-4D97-AF65-F5344CB8AC3E}">
        <p14:creationId xmlns:p14="http://schemas.microsoft.com/office/powerpoint/2010/main" val="130151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8 at 21.28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92057"/>
            <a:ext cx="6858000" cy="383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8 at 21.32.3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" t="1540" r="2197" b="2897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8 at 21.32.4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3" t="9292" r="10346" b="9354"/>
          <a:stretch/>
        </p:blipFill>
        <p:spPr>
          <a:xfrm>
            <a:off x="558140" y="463137"/>
            <a:ext cx="7778340" cy="428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6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8 at 21.33.1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" r="7922"/>
          <a:stretch/>
        </p:blipFill>
        <p:spPr>
          <a:xfrm>
            <a:off x="735964" y="73026"/>
            <a:ext cx="7648320" cy="507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3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8 at 21.33.3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39"/>
          <a:stretch/>
        </p:blipFill>
        <p:spPr>
          <a:xfrm>
            <a:off x="1143000" y="1037596"/>
            <a:ext cx="6858000" cy="21797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85156" y="309733"/>
            <a:ext cx="478559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50" dirty="0">
                <a:solidFill>
                  <a:schemeClr val="bg1"/>
                </a:solidFill>
              </a:rPr>
              <a:t>What to avoid</a:t>
            </a:r>
          </a:p>
        </p:txBody>
      </p:sp>
    </p:spTree>
    <p:extLst>
      <p:ext uri="{BB962C8B-B14F-4D97-AF65-F5344CB8AC3E}">
        <p14:creationId xmlns:p14="http://schemas.microsoft.com/office/powerpoint/2010/main" val="134277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0534" y="787618"/>
            <a:ext cx="773853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Anon. </a:t>
            </a:r>
            <a:r>
              <a:rPr lang="en-US" sz="3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anonymous</a:t>
            </a:r>
          </a:p>
          <a:p>
            <a:r>
              <a:rPr lang="en-US" sz="3200" b="1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ed</a:t>
            </a:r>
            <a:r>
              <a:rPr lang="en-US" sz="32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(s). </a:t>
            </a:r>
            <a:r>
              <a:rPr lang="en-US" sz="3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editor(s) or edition</a:t>
            </a:r>
          </a:p>
          <a:p>
            <a:r>
              <a:rPr lang="en-US" sz="32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et al. </a:t>
            </a:r>
            <a:r>
              <a:rPr lang="en-US" sz="3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and others (multiple authors)</a:t>
            </a:r>
          </a:p>
          <a:p>
            <a:r>
              <a:rPr lang="en-US" sz="3200" b="1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n.d.</a:t>
            </a:r>
            <a:r>
              <a:rPr lang="en-US" sz="32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date unknown</a:t>
            </a:r>
          </a:p>
          <a:p>
            <a:r>
              <a:rPr lang="en-US" sz="32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p. </a:t>
            </a:r>
            <a:r>
              <a:rPr lang="en-US" sz="3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page</a:t>
            </a:r>
          </a:p>
          <a:p>
            <a:r>
              <a:rPr lang="en-US" sz="32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pp. </a:t>
            </a:r>
            <a:r>
              <a:rPr lang="en-US" sz="3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pages</a:t>
            </a:r>
          </a:p>
          <a:p>
            <a:r>
              <a:rPr lang="en-US" sz="32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ibid. </a:t>
            </a:r>
            <a:r>
              <a:rPr lang="en-US" sz="3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in the same book or article</a:t>
            </a:r>
          </a:p>
          <a:p>
            <a:r>
              <a:rPr lang="en-US" sz="32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op. cit. </a:t>
            </a:r>
            <a:r>
              <a:rPr lang="en-US" sz="3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in the work already quoted</a:t>
            </a:r>
          </a:p>
        </p:txBody>
      </p:sp>
      <p:sp>
        <p:nvSpPr>
          <p:cNvPr id="3" name="Rectangle 2"/>
          <p:cNvSpPr/>
          <p:nvPr/>
        </p:nvSpPr>
        <p:spPr>
          <a:xfrm>
            <a:off x="880534" y="90488"/>
            <a:ext cx="51105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  <a:latin typeface="Trebuchet MS" charset="0"/>
                <a:ea typeface="Trebuchet MS" charset="0"/>
                <a:cs typeface="Trebuchet MS" charset="0"/>
              </a:rPr>
              <a:t>Useful abbreviations</a:t>
            </a:r>
            <a:endParaRPr lang="en-US" sz="4000" dirty="0">
              <a:solidFill>
                <a:srgbClr val="FFFF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87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43000" y="304800"/>
            <a:ext cx="6858000" cy="46150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4" name="Picture 3" descr="Screen Shot 2013-10-08 at 21.34.1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9" t="16760" r="20390" b="12322"/>
          <a:stretch/>
        </p:blipFill>
        <p:spPr>
          <a:xfrm>
            <a:off x="1401305" y="1259280"/>
            <a:ext cx="5949538" cy="34295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79202" y="320633"/>
            <a:ext cx="478559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5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Common Mistakes</a:t>
            </a:r>
          </a:p>
        </p:txBody>
      </p:sp>
    </p:spTree>
    <p:extLst>
      <p:ext uri="{BB962C8B-B14F-4D97-AF65-F5344CB8AC3E}">
        <p14:creationId xmlns:p14="http://schemas.microsoft.com/office/powerpoint/2010/main" val="138462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8 at 21.36.1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" t="21222" r="18459" b="1523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3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8 at 21.36.3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9" b="6851"/>
          <a:stretch/>
        </p:blipFill>
        <p:spPr>
          <a:xfrm>
            <a:off x="-5275" y="0"/>
            <a:ext cx="91492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5303" y="1360967"/>
            <a:ext cx="83784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The idiots guide to Citation, Referencing &amp; Report Writing</a:t>
            </a:r>
          </a:p>
        </p:txBody>
      </p:sp>
      <p:sp>
        <p:nvSpPr>
          <p:cNvPr id="6" name="TextBox 5"/>
          <p:cNvSpPr txBox="1"/>
          <p:nvPr/>
        </p:nvSpPr>
        <p:spPr>
          <a:xfrm rot="20004268">
            <a:off x="2328907" y="1021017"/>
            <a:ext cx="86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X</a:t>
            </a:r>
          </a:p>
        </p:txBody>
      </p:sp>
      <p:sp>
        <p:nvSpPr>
          <p:cNvPr id="7" name="TextBox 6"/>
          <p:cNvSpPr txBox="1"/>
          <p:nvPr/>
        </p:nvSpPr>
        <p:spPr>
          <a:xfrm rot="667714">
            <a:off x="1810912" y="528583"/>
            <a:ext cx="30027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n w="10160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Students</a:t>
            </a:r>
          </a:p>
        </p:txBody>
      </p:sp>
    </p:spTree>
    <p:extLst>
      <p:ext uri="{BB962C8B-B14F-4D97-AF65-F5344CB8AC3E}">
        <p14:creationId xmlns:p14="http://schemas.microsoft.com/office/powerpoint/2010/main" val="162726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1655110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Academic Writing</a:t>
            </a:r>
          </a:p>
        </p:txBody>
      </p:sp>
    </p:spTree>
    <p:extLst>
      <p:ext uri="{BB962C8B-B14F-4D97-AF65-F5344CB8AC3E}">
        <p14:creationId xmlns:p14="http://schemas.microsoft.com/office/powerpoint/2010/main" val="171989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8 at 20.54.1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78"/>
          <a:stretch/>
        </p:blipFill>
        <p:spPr>
          <a:xfrm>
            <a:off x="5520266" y="0"/>
            <a:ext cx="3625141" cy="51434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067" y="986708"/>
            <a:ext cx="51477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Be objective </a:t>
            </a:r>
            <a:b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in your thinking </a:t>
            </a:r>
            <a:b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&amp; writing</a:t>
            </a:r>
          </a:p>
        </p:txBody>
      </p:sp>
    </p:spTree>
    <p:extLst>
      <p:ext uri="{BB962C8B-B14F-4D97-AF65-F5344CB8AC3E}">
        <p14:creationId xmlns:p14="http://schemas.microsoft.com/office/powerpoint/2010/main" val="124741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11570" y="1168400"/>
            <a:ext cx="71208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“Comic Sans is the best </a:t>
            </a:r>
            <a:br>
              <a:rPr lang="en-US" sz="48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</a:br>
            <a:r>
              <a:rPr lang="en-US" sz="48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font in the world”</a:t>
            </a:r>
          </a:p>
          <a:p>
            <a:r>
              <a:rPr lang="en-US" sz="4800" b="1" dirty="0">
                <a:solidFill>
                  <a:schemeClr val="bg1"/>
                </a:solidFill>
              </a:rPr>
              <a:t>(Uncool 2013 p.50)</a:t>
            </a:r>
          </a:p>
        </p:txBody>
      </p:sp>
    </p:spTree>
    <p:extLst>
      <p:ext uri="{BB962C8B-B14F-4D97-AF65-F5344CB8AC3E}">
        <p14:creationId xmlns:p14="http://schemas.microsoft.com/office/powerpoint/2010/main" val="95695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6966" y="1586366"/>
            <a:ext cx="56300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“Comic Sans sucks”</a:t>
            </a:r>
          </a:p>
          <a:p>
            <a:r>
              <a:rPr lang="en-US" sz="4800" b="1" dirty="0">
                <a:solidFill>
                  <a:schemeClr val="bg1"/>
                </a:solidFill>
              </a:rPr>
              <a:t>(Cool 1998 p.51)</a:t>
            </a:r>
          </a:p>
        </p:txBody>
      </p:sp>
    </p:spTree>
    <p:extLst>
      <p:ext uri="{BB962C8B-B14F-4D97-AF65-F5344CB8AC3E}">
        <p14:creationId xmlns:p14="http://schemas.microsoft.com/office/powerpoint/2010/main" val="6404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8 at 20.58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0"/>
            <a:ext cx="91535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8811" y="358890"/>
            <a:ext cx="311335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Suggests</a:t>
            </a:r>
            <a:r>
              <a:rPr lang="is-I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</a:t>
            </a:r>
            <a:endParaRPr lang="en-US" sz="24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Argues</a:t>
            </a:r>
            <a:r>
              <a:rPr lang="is-I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</a:t>
            </a:r>
            <a:endParaRPr lang="en-US" sz="24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States</a:t>
            </a:r>
            <a:r>
              <a:rPr lang="is-I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</a:t>
            </a:r>
            <a:endParaRPr lang="en-US" sz="24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Believes</a:t>
            </a:r>
            <a:r>
              <a:rPr lang="is-I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Concludes…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Proposes…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Expresses….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Holds the view that</a:t>
            </a:r>
            <a:r>
              <a:rPr lang="is-I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Draws attention to…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Describes…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Describes how…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Refers to…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4946698" y="358890"/>
            <a:ext cx="384666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Draws attention to…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Describes…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Describes how…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Refers to…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Takes the stand that…</a:t>
            </a:r>
          </a:p>
          <a:p>
            <a:r>
              <a:rPr lang="en-US" sz="24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Emphasises</a:t>
            </a:r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Stresses…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There is a view…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There is a theory…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There is an argument…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There is an idea…</a:t>
            </a:r>
          </a:p>
          <a:p>
            <a:endParaRPr lang="en-US" sz="24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endParaRPr lang="en-US" sz="2400" b="1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endParaRPr lang="en-US" sz="24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64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8 at 21.00.2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" r="3148" b="276"/>
          <a:stretch/>
        </p:blipFill>
        <p:spPr>
          <a:xfrm>
            <a:off x="4859867" y="1"/>
            <a:ext cx="4284133" cy="51495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269" y="778932"/>
            <a:ext cx="452559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Counter</a:t>
            </a:r>
          </a:p>
          <a:p>
            <a:r>
              <a:rPr lang="en-US" sz="6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-arguments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08218" y="83127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24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543" y="95964"/>
            <a:ext cx="4469493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…Conflicts…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…Contrasts…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 Not accepted by…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..has been challenged by…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…on the other hand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however…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…an alternative view is…</a:t>
            </a:r>
          </a:p>
          <a:p>
            <a:endParaRPr lang="en-US" sz="28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74152" y="314970"/>
            <a:ext cx="40190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…suggest the opposite…</a:t>
            </a:r>
            <a:b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endParaRPr lang="en-US" sz="28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…conflicting view is</a:t>
            </a:r>
            <a:b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expressed by…</a:t>
            </a:r>
          </a:p>
        </p:txBody>
      </p:sp>
    </p:spTree>
    <p:extLst>
      <p:ext uri="{BB962C8B-B14F-4D97-AF65-F5344CB8AC3E}">
        <p14:creationId xmlns:p14="http://schemas.microsoft.com/office/powerpoint/2010/main" val="29438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92199" y="1217034"/>
            <a:ext cx="6959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This conflicts with the view of Smith (2010) that…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8 at 21.02.3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0" t="1542" r="6296" b="55061"/>
          <a:stretch/>
        </p:blipFill>
        <p:spPr>
          <a:xfrm>
            <a:off x="0" y="-1"/>
            <a:ext cx="9144000" cy="25709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1681" y="2857910"/>
            <a:ext cx="791274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 said this…</a:t>
            </a:r>
          </a:p>
          <a:p>
            <a:r>
              <a:rPr lang="en-US" sz="40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 said that…</a:t>
            </a:r>
          </a:p>
          <a:p>
            <a:r>
              <a:rPr lang="en-US" sz="40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 think my project is really good…</a:t>
            </a:r>
          </a:p>
        </p:txBody>
      </p:sp>
    </p:spTree>
    <p:extLst>
      <p:ext uri="{BB962C8B-B14F-4D97-AF65-F5344CB8AC3E}">
        <p14:creationId xmlns:p14="http://schemas.microsoft.com/office/powerpoint/2010/main" val="108536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820370"/>
            <a:ext cx="91440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0" b="1" dirty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53027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5483" y="579474"/>
            <a:ext cx="795303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When writing a academic </a:t>
            </a:r>
          </a:p>
          <a:p>
            <a:r>
              <a:rPr lang="en-US" sz="40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Report/Essay avoid using “I”</a:t>
            </a:r>
          </a:p>
          <a:p>
            <a:endParaRPr lang="en-US" sz="32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200" i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(Talking about yourself in first person)</a:t>
            </a:r>
          </a:p>
          <a:p>
            <a:endParaRPr lang="en-US" sz="32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The are exceptions, such as when writing</a:t>
            </a:r>
            <a:b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about personal reflection and development</a:t>
            </a:r>
          </a:p>
        </p:txBody>
      </p:sp>
    </p:spTree>
    <p:extLst>
      <p:ext uri="{BB962C8B-B14F-4D97-AF65-F5344CB8AC3E}">
        <p14:creationId xmlns:p14="http://schemas.microsoft.com/office/powerpoint/2010/main" val="95419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07030" y="491067"/>
            <a:ext cx="4929939" cy="362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
</a:t>
            </a:r>
            <a: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The research</a:t>
            </a:r>
            <a:r>
              <a:rPr lang="is-I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</a:t>
            </a:r>
            <a: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
The design</a:t>
            </a:r>
            <a:r>
              <a:rPr lang="is-I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</a:t>
            </a:r>
            <a: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
The project</a:t>
            </a:r>
            <a:r>
              <a:rPr lang="is-I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</a:t>
            </a:r>
            <a: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
The approach</a:t>
            </a:r>
            <a:r>
              <a:rPr lang="is-I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</a:t>
            </a:r>
            <a:endParaRPr lang="en-US" sz="54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26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5064">
            <a:off x="40341" y="159938"/>
            <a:ext cx="4659406" cy="46594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339">
            <a:off x="5208495" y="141194"/>
            <a:ext cx="3548581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7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5064">
            <a:off x="40341" y="159938"/>
            <a:ext cx="4659406" cy="46594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339">
            <a:off x="5208495" y="141194"/>
            <a:ext cx="3548581" cy="4800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-30256"/>
            <a:ext cx="9144000" cy="51435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18187" y="1364324"/>
            <a:ext cx="69589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PLAGIARISM</a:t>
            </a:r>
          </a:p>
        </p:txBody>
      </p:sp>
    </p:spTree>
    <p:extLst>
      <p:ext uri="{BB962C8B-B14F-4D97-AF65-F5344CB8AC3E}">
        <p14:creationId xmlns:p14="http://schemas.microsoft.com/office/powerpoint/2010/main" val="6226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-159704"/>
            <a:ext cx="5254812" cy="55359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85748" y="4753575"/>
            <a:ext cx="2017059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latin typeface="Trebuchet MS" charset="0"/>
                <a:ea typeface="Trebuchet MS" charset="0"/>
                <a:cs typeface="Trebuchet MS" charset="0"/>
              </a:rPr>
              <a:t>images: </a:t>
            </a:r>
            <a:r>
              <a:rPr lang="en-GB" sz="1000" dirty="0">
                <a:latin typeface="Trebuchet MS" charset="0"/>
                <a:ea typeface="Trebuchet MS" charset="0"/>
                <a:cs typeface="Trebuchet MS" charset="0"/>
                <a:hlinkClick r:id="rId3"/>
              </a:rPr>
              <a:t>Rugby471</a:t>
            </a:r>
            <a:r>
              <a:rPr lang="en-GB" sz="100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mr-IN" sz="1000" u="sng" dirty="0">
                <a:solidFill>
                  <a:srgbClr val="0B0080"/>
                </a:solidFill>
                <a:latin typeface="Trebuchet MS" charset="0"/>
                <a:ea typeface="Trebuchet MS" charset="0"/>
                <a:cs typeface="Trebuchet MS" charset="0"/>
                <a:hlinkClick r:id="rId4"/>
              </a:rPr>
              <a:t>CC BY-SA 3.0</a:t>
            </a:r>
            <a:endParaRPr lang="mr-IN" sz="1000" b="0" i="0" dirty="0">
              <a:solidFill>
                <a:srgbClr val="3F4040"/>
              </a:solidFill>
              <a:effectLst/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36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92824" y="4928056"/>
            <a:ext cx="6051176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latin typeface="Trebuchet MS" charset="0"/>
                <a:ea typeface="Trebuchet MS" charset="0"/>
                <a:cs typeface="Trebuchet MS" charset="0"/>
              </a:rPr>
              <a:t>CREATIVECOMMONS. 2017. </a:t>
            </a:r>
            <a:r>
              <a:rPr lang="en-US" sz="800" i="1" dirty="0">
                <a:latin typeface="Trebuchet MS" charset="0"/>
                <a:ea typeface="Trebuchet MS" charset="0"/>
                <a:cs typeface="Trebuchet MS" charset="0"/>
              </a:rPr>
              <a:t>When we share, everyone wins </a:t>
            </a:r>
            <a:r>
              <a:rPr lang="en-US" sz="800" dirty="0">
                <a:latin typeface="Trebuchet MS" charset="0"/>
                <a:ea typeface="Trebuchet MS" charset="0"/>
                <a:cs typeface="Trebuchet MS" charset="0"/>
              </a:rPr>
              <a:t>[viewed Oct 8, 2017]. Available from:</a:t>
            </a:r>
            <a:r>
              <a:rPr lang="en-US" sz="800" dirty="0">
                <a:solidFill>
                  <a:srgbClr val="53565A"/>
                </a:solidFill>
                <a:latin typeface="Trebuchet MS" charset="0"/>
                <a:ea typeface="Trebuchet MS" charset="0"/>
                <a:cs typeface="Trebuchet MS" charset="0"/>
              </a:rPr>
              <a:t> </a:t>
            </a:r>
            <a:r>
              <a:rPr lang="en-US" sz="800" dirty="0">
                <a:solidFill>
                  <a:srgbClr val="00A0DF"/>
                </a:solidFill>
                <a:latin typeface="Trebuchet MS" charset="0"/>
                <a:ea typeface="Trebuchet MS" charset="0"/>
                <a:cs typeface="Trebuchet MS" charset="0"/>
                <a:hlinkClick r:id="rId3"/>
              </a:rPr>
              <a:t>https://creativecommons.org/</a:t>
            </a:r>
            <a:endParaRPr lang="en-US" sz="8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8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1460" y="1643916"/>
            <a:ext cx="73260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The Block Quote</a:t>
            </a:r>
            <a:endParaRPr lang="en-US" sz="7200" b="1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2887" y="2744262"/>
            <a:ext cx="70791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Either use sparingly or avoid using at all</a:t>
            </a:r>
          </a:p>
        </p:txBody>
      </p:sp>
    </p:spTree>
    <p:extLst>
      <p:ext uri="{BB962C8B-B14F-4D97-AF65-F5344CB8AC3E}">
        <p14:creationId xmlns:p14="http://schemas.microsoft.com/office/powerpoint/2010/main" val="156664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050"/>
            <a:ext cx="9144000" cy="433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89532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0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9144000" cy="46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6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32963" y="20172"/>
            <a:ext cx="7584141" cy="1846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600" dirty="0">
                <a:latin typeface="Trebuchet MS" charset="0"/>
                <a:ea typeface="Trebuchet MS" charset="0"/>
                <a:cs typeface="Trebuchet MS" charset="0"/>
              </a:rPr>
              <a:t>"Image from page 111 of "Mortarboard" (1901)" </a:t>
            </a:r>
            <a:r>
              <a:rPr lang="en-US" sz="600" dirty="0" err="1">
                <a:latin typeface="Trebuchet MS" charset="0"/>
                <a:ea typeface="Trebuchet MS" charset="0"/>
                <a:cs typeface="Trebuchet MS" charset="0"/>
              </a:rPr>
              <a:t>flickr</a:t>
            </a:r>
            <a:r>
              <a:rPr lang="en-US" sz="600" dirty="0">
                <a:latin typeface="Trebuchet MS" charset="0"/>
                <a:ea typeface="Trebuchet MS" charset="0"/>
                <a:cs typeface="Trebuchet MS" charset="0"/>
              </a:rPr>
              <a:t> photo by Internet Archive Book Images </a:t>
            </a:r>
            <a:r>
              <a:rPr lang="en-US" sz="600" dirty="0">
                <a:latin typeface="Trebuchet MS" charset="0"/>
                <a:ea typeface="Trebuchet MS" charset="0"/>
                <a:cs typeface="Trebuchet MS" charset="0"/>
                <a:hlinkClick r:id="rId4"/>
              </a:rPr>
              <a:t>https://flickr.com/photos/internetarchivebookimages/14596812858</a:t>
            </a:r>
            <a:r>
              <a:rPr lang="en-US" sz="600" dirty="0">
                <a:latin typeface="Trebuchet MS" charset="0"/>
                <a:ea typeface="Trebuchet MS" charset="0"/>
                <a:cs typeface="Trebuchet MS" charset="0"/>
              </a:rPr>
              <a:t> shared with no copyright restriction (Flickr Commons)</a:t>
            </a:r>
          </a:p>
        </p:txBody>
      </p:sp>
    </p:spTree>
    <p:extLst>
      <p:ext uri="{BB962C8B-B14F-4D97-AF65-F5344CB8AC3E}">
        <p14:creationId xmlns:p14="http://schemas.microsoft.com/office/powerpoint/2010/main" val="326173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66376" y="1629167"/>
            <a:ext cx="565866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Paraphrasing</a:t>
            </a:r>
            <a:endParaRPr lang="en-US" sz="7200" b="1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8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279614"/>
            <a:ext cx="8178800" cy="17788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07026" y="225096"/>
            <a:ext cx="7329949" cy="166656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" name="TextBox 1"/>
          <p:cNvSpPr txBox="1"/>
          <p:nvPr/>
        </p:nvSpPr>
        <p:spPr>
          <a:xfrm>
            <a:off x="1054919" y="331258"/>
            <a:ext cx="7023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rebuchet MS" charset="0"/>
                <a:ea typeface="Trebuchet MS" charset="0"/>
                <a:cs typeface="Trebuchet MS" charset="0"/>
              </a:rPr>
              <a:t>Paraphrasing is were the original work has been rearranged into a new pattern. In this example, it at first appears that the writing is all the student's “own” words, they even acknowledge the source, but there are no quotation marks.</a:t>
            </a:r>
          </a:p>
          <a:p>
            <a:endParaRPr lang="en-US" sz="1500" dirty="0"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1500" dirty="0">
                <a:latin typeface="Trebuchet MS" charset="0"/>
                <a:ea typeface="Trebuchet MS" charset="0"/>
                <a:cs typeface="Trebuchet MS" charset="0"/>
              </a:rPr>
              <a:t>The purple underlines show confusion between the student’s works and that of the original author.</a:t>
            </a:r>
          </a:p>
        </p:txBody>
      </p:sp>
    </p:spTree>
    <p:extLst>
      <p:ext uri="{BB962C8B-B14F-4D97-AF65-F5344CB8AC3E}">
        <p14:creationId xmlns:p14="http://schemas.microsoft.com/office/powerpoint/2010/main" val="97139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8 at 21.30.48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05" t="5666" b="6906"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0101" y="863601"/>
            <a:ext cx="8343797" cy="21236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Keep your report </a:t>
            </a:r>
            <a:br>
              <a:rPr lang="en-US" sz="66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66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structure uniformed</a:t>
            </a:r>
          </a:p>
        </p:txBody>
      </p:sp>
    </p:spTree>
    <p:extLst>
      <p:ext uri="{BB962C8B-B14F-4D97-AF65-F5344CB8AC3E}">
        <p14:creationId xmlns:p14="http://schemas.microsoft.com/office/powerpoint/2010/main" val="29969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96" y="0"/>
            <a:ext cx="2314191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77590" y="876705"/>
            <a:ext cx="54745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Make good use of word processing style sheets </a:t>
            </a:r>
          </a:p>
        </p:txBody>
      </p:sp>
    </p:spTree>
    <p:extLst>
      <p:ext uri="{BB962C8B-B14F-4D97-AF65-F5344CB8AC3E}">
        <p14:creationId xmlns:p14="http://schemas.microsoft.com/office/powerpoint/2010/main" val="18623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1361822"/>
            <a:ext cx="9143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Sign up</a:t>
            </a:r>
          </a:p>
        </p:txBody>
      </p:sp>
    </p:spTree>
    <p:extLst>
      <p:ext uri="{BB962C8B-B14F-4D97-AF65-F5344CB8AC3E}">
        <p14:creationId xmlns:p14="http://schemas.microsoft.com/office/powerpoint/2010/main" val="152026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4538133"/>
            <a:ext cx="9144000" cy="605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679896" y="4690775"/>
            <a:ext cx="29007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http://libguides.solent.ac.uk/refworks</a:t>
            </a:r>
            <a:r>
              <a:rPr lang="en-US" dirty="0"/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30" y="882099"/>
            <a:ext cx="7465940" cy="252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7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"/>
            <a:ext cx="9144000" cy="460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5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F6FFD82-A57D-2244-B510-33F6E60090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68" y="0"/>
            <a:ext cx="7832063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45F1B5C-9045-974B-9E19-97483E57D2CB}"/>
              </a:ext>
            </a:extLst>
          </p:cNvPr>
          <p:cNvSpPr/>
          <p:nvPr/>
        </p:nvSpPr>
        <p:spPr>
          <a:xfrm>
            <a:off x="6941768" y="4679134"/>
            <a:ext cx="1966436" cy="30008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https://www.zotero.org/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42354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057400"/>
            <a:ext cx="9144000" cy="308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40266" y="482700"/>
            <a:ext cx="8263467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For more detail see:</a:t>
            </a:r>
            <a:br>
              <a:rPr lang="en-US" sz="3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36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Referencing: the Harvard way</a:t>
            </a:r>
          </a:p>
          <a:p>
            <a:pPr lvl="1"/>
            <a:endParaRPr lang="en-US" sz="32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lvl="1"/>
            <a:br>
              <a:rPr lang="en-US" sz="2400" dirty="0"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3200" dirty="0">
                <a:latin typeface="Trebuchet MS" charset="0"/>
                <a:ea typeface="Trebuchet MS" charset="0"/>
                <a:cs typeface="Trebuchet MS" charset="0"/>
              </a:rPr>
              <a:t>Available in print from the Mountbatten Library or on the portal:</a:t>
            </a:r>
          </a:p>
          <a:p>
            <a:pPr lvl="1"/>
            <a:br>
              <a:rPr lang="en-US" sz="105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  <a:hlinkClick r:id="rId2"/>
              </a:rPr>
            </a:br>
            <a:r>
              <a:rPr lang="en-US" sz="1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  <a:hlinkClick r:id="rId2"/>
              </a:rPr>
              <a:t>http://portal.solent.ac.uk/library/help/factsheets/resources/referencing-harvard.pdf</a:t>
            </a:r>
            <a:r>
              <a:rPr lang="en-US" sz="1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</a:p>
          <a:p>
            <a:pPr lvl="1"/>
            <a:endParaRPr lang="en-US" sz="32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lvl="1"/>
            <a:endParaRPr lang="en-US" sz="32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31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17"/>
          <a:stretch/>
        </p:blipFill>
        <p:spPr>
          <a:xfrm>
            <a:off x="0" y="10"/>
            <a:ext cx="9143980" cy="51434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7531" y="1661951"/>
            <a:ext cx="81489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Academic Integrity </a:t>
            </a:r>
          </a:p>
        </p:txBody>
      </p:sp>
    </p:spTree>
    <p:extLst>
      <p:ext uri="{BB962C8B-B14F-4D97-AF65-F5344CB8AC3E}">
        <p14:creationId xmlns:p14="http://schemas.microsoft.com/office/powerpoint/2010/main" val="55823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8" t="5882" r="29926"/>
          <a:stretch/>
        </p:blipFill>
        <p:spPr>
          <a:xfrm>
            <a:off x="2682688" y="302558"/>
            <a:ext cx="3724836" cy="484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6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5" t="6144" r="30074"/>
          <a:stretch/>
        </p:blipFill>
        <p:spPr>
          <a:xfrm>
            <a:off x="2675965" y="316006"/>
            <a:ext cx="3718112" cy="482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0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3" t="6666" r="9117"/>
          <a:stretch/>
        </p:blipFill>
        <p:spPr>
          <a:xfrm>
            <a:off x="766482" y="342900"/>
            <a:ext cx="7543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9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3" t="6013" r="9044"/>
          <a:stretch/>
        </p:blipFill>
        <p:spPr>
          <a:xfrm>
            <a:off x="786652" y="309282"/>
            <a:ext cx="7530353" cy="483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9AFB3-E19F-154E-A939-5F1365C74D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82080" y="4928056"/>
            <a:ext cx="2561920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800" dirty="0">
                <a:latin typeface="Trebuchet MS" charset="0"/>
                <a:ea typeface="Trebuchet MS" charset="0"/>
                <a:cs typeface="Trebuchet MS" charset="0"/>
                <a:hlinkClick r:id="rId4"/>
              </a:rPr>
              <a:t>https://learn.solent.ac.uk/course/view.php?id=90</a:t>
            </a:r>
            <a:r>
              <a:rPr lang="en-US" sz="800" dirty="0">
                <a:latin typeface="Trebuchet MS" charset="0"/>
                <a:ea typeface="Trebuchet MS" charset="0"/>
                <a:cs typeface="Trebuchet MS" charset="0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338032-BC85-554F-B9C3-B6EAFDF7E61A}"/>
              </a:ext>
            </a:extLst>
          </p:cNvPr>
          <p:cNvSpPr/>
          <p:nvPr/>
        </p:nvSpPr>
        <p:spPr>
          <a:xfrm>
            <a:off x="8206882" y="56795"/>
            <a:ext cx="937118" cy="181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4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6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79" y="121443"/>
            <a:ext cx="5586840" cy="43717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7086" y="4555061"/>
            <a:ext cx="8969827" cy="57708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dirty="0"/>
              <a:t>WILLIAMS, K. and M. DAVIS, 2017. </a:t>
            </a:r>
            <a:r>
              <a:rPr lang="en-GB" i="1" dirty="0"/>
              <a:t>Referencing &amp; understanding plagiarism. </a:t>
            </a:r>
            <a:r>
              <a:rPr lang="en-GB" dirty="0"/>
              <a:t>London: Macmillan Education</a:t>
            </a:r>
            <a:br>
              <a:rPr lang="en-GB" dirty="0"/>
            </a:br>
            <a:r>
              <a:rPr lang="en-GB" sz="900" dirty="0"/>
              <a:t>Available in Mountbatten Library: </a:t>
            </a:r>
            <a:r>
              <a:rPr lang="en-GB" sz="900" dirty="0">
                <a:hlinkClick r:id="rId3"/>
              </a:rPr>
              <a:t>https://catalogue.solent.ac.uk/discovery/fulldisplay?docid=alma9997011846704796&amp;context=L&amp;vid=44SSU_INST:VU1&amp;search_scope=MyInstitution&amp;tab=Combined&amp;lang=en</a:t>
            </a:r>
            <a:r>
              <a:rPr lang="en-GB" sz="900" dirty="0"/>
              <a:t> 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5981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E2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7650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418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8 at 21.17.1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6" t="16395" r="8073"/>
          <a:stretch/>
        </p:blipFill>
        <p:spPr>
          <a:xfrm>
            <a:off x="1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8 at 21.18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40" y="0"/>
            <a:ext cx="6960119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1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MyStyle" id="{149C6F07-AC58-554C-A6F0-E9522DC2FE81}" vid="{DE976B5A-3181-9645-AB42-569CE2CA1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2318</TotalTime>
  <Words>1634</Words>
  <Application>Microsoft Macintosh PowerPoint</Application>
  <PresentationFormat>On-screen Show (16:9)</PresentationFormat>
  <Paragraphs>228</Paragraphs>
  <Slides>79</Slides>
  <Notes>37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7" baseType="lpstr">
      <vt:lpstr>Arial</vt:lpstr>
      <vt:lpstr>Bliss</vt:lpstr>
      <vt:lpstr>Calibri</vt:lpstr>
      <vt:lpstr>Calibri Light</vt:lpstr>
      <vt:lpstr>Comic Sans MS</vt:lpstr>
      <vt:lpstr>DIN Condensed Light</vt:lpstr>
      <vt:lpstr>Trebuchet MS</vt:lpstr>
      <vt:lpstr>Office Theme</vt:lpstr>
      <vt:lpstr>REFERENCING &amp; REPORTING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External Relations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Reid</dc:creator>
  <dc:description>v3 03.2016</dc:description>
  <cp:lastModifiedBy>Martin Reid</cp:lastModifiedBy>
  <cp:revision>243</cp:revision>
  <dcterms:created xsi:type="dcterms:W3CDTF">2016-08-29T12:12:40Z</dcterms:created>
  <dcterms:modified xsi:type="dcterms:W3CDTF">2020-10-08T12:16:22Z</dcterms:modified>
  <cp:version>2</cp:version>
</cp:coreProperties>
</file>